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0" r:id="rId1"/>
  </p:sldMasterIdLst>
  <p:notesMasterIdLst>
    <p:notesMasterId r:id="rId44"/>
  </p:notesMasterIdLst>
  <p:handoutMasterIdLst>
    <p:handoutMasterId r:id="rId45"/>
  </p:handoutMasterIdLst>
  <p:sldIdLst>
    <p:sldId id="256" r:id="rId2"/>
    <p:sldId id="280" r:id="rId3"/>
    <p:sldId id="329" r:id="rId4"/>
    <p:sldId id="258" r:id="rId5"/>
    <p:sldId id="317" r:id="rId6"/>
    <p:sldId id="318" r:id="rId7"/>
    <p:sldId id="286" r:id="rId8"/>
    <p:sldId id="291" r:id="rId9"/>
    <p:sldId id="299" r:id="rId10"/>
    <p:sldId id="314" r:id="rId11"/>
    <p:sldId id="330" r:id="rId12"/>
    <p:sldId id="315" r:id="rId13"/>
    <p:sldId id="319" r:id="rId14"/>
    <p:sldId id="289" r:id="rId15"/>
    <p:sldId id="331" r:id="rId16"/>
    <p:sldId id="332" r:id="rId17"/>
    <p:sldId id="290" r:id="rId18"/>
    <p:sldId id="306" r:id="rId19"/>
    <p:sldId id="320" r:id="rId20"/>
    <p:sldId id="292" r:id="rId21"/>
    <p:sldId id="321" r:id="rId22"/>
    <p:sldId id="322" r:id="rId23"/>
    <p:sldId id="324" r:id="rId24"/>
    <p:sldId id="325" r:id="rId25"/>
    <p:sldId id="326" r:id="rId26"/>
    <p:sldId id="327" r:id="rId27"/>
    <p:sldId id="328" r:id="rId28"/>
    <p:sldId id="293" r:id="rId29"/>
    <p:sldId id="323" r:id="rId30"/>
    <p:sldId id="294" r:id="rId31"/>
    <p:sldId id="296" r:id="rId32"/>
    <p:sldId id="307" r:id="rId33"/>
    <p:sldId id="308" r:id="rId34"/>
    <p:sldId id="300" r:id="rId35"/>
    <p:sldId id="301" r:id="rId36"/>
    <p:sldId id="333" r:id="rId37"/>
    <p:sldId id="305" r:id="rId38"/>
    <p:sldId id="281" r:id="rId39"/>
    <p:sldId id="302" r:id="rId40"/>
    <p:sldId id="282" r:id="rId41"/>
    <p:sldId id="304" r:id="rId42"/>
    <p:sldId id="303"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74853"/>
  </p:normalViewPr>
  <p:slideViewPr>
    <p:cSldViewPr snapToGrid="0" snapToObjects="1">
      <p:cViewPr varScale="1">
        <p:scale>
          <a:sx n="105" d="100"/>
          <a:sy n="105" d="100"/>
        </p:scale>
        <p:origin x="-1048" y="-11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5C45C1E-C70D-5045-8253-D3FD91686609}" type="datetimeFigureOut">
              <a:rPr lang="en-US" smtClean="0"/>
              <a:t>6/1/17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215F8A-BD9B-304A-99AE-6417DC9D67C1}" type="slidenum">
              <a:rPr lang="en-US" smtClean="0"/>
              <a:t>‹#›</a:t>
            </a:fld>
            <a:endParaRPr lang="en-US"/>
          </a:p>
        </p:txBody>
      </p:sp>
    </p:spTree>
    <p:extLst>
      <p:ext uri="{BB962C8B-B14F-4D97-AF65-F5344CB8AC3E}">
        <p14:creationId xmlns:p14="http://schemas.microsoft.com/office/powerpoint/2010/main" val="32108184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18ED46-B1DB-BF4A-860A-39B9CE5FB603}" type="datetimeFigureOut">
              <a:rPr lang="en-US" smtClean="0"/>
              <a:t>6/1/17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49C875-9C01-EA48-BC0D-B95A6BF26ABD}" type="slidenum">
              <a:rPr lang="en-US" smtClean="0"/>
              <a:t>‹#›</a:t>
            </a:fld>
            <a:endParaRPr lang="en-US"/>
          </a:p>
        </p:txBody>
      </p:sp>
    </p:spTree>
    <p:extLst>
      <p:ext uri="{BB962C8B-B14F-4D97-AF65-F5344CB8AC3E}">
        <p14:creationId xmlns:p14="http://schemas.microsoft.com/office/powerpoint/2010/main" val="130622418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Action_selection" TargetMode="External"/><Relationship Id="rId4" Type="http://schemas.openxmlformats.org/officeDocument/2006/relationships/hyperlink" Target="https://en.wikipedia.org/wiki/Markov_decision_process" TargetMode="External"/><Relationship Id="rId5" Type="http://schemas.openxmlformats.org/officeDocument/2006/relationships/hyperlink" Target="https://en.wikipedia.org/wiki/Dynamic_programming" TargetMode="External"/><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Action_selection" TargetMode="External"/><Relationship Id="rId4" Type="http://schemas.openxmlformats.org/officeDocument/2006/relationships/hyperlink" Target="https://en.wikipedia.org/wiki/Markov_decision_process" TargetMode="External"/><Relationship Id="rId5" Type="http://schemas.openxmlformats.org/officeDocument/2006/relationships/hyperlink" Target="https://en.wikipedia.org/wiki/Dynamic_programming" TargetMode="External"/><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n.wikipedia.org/wiki/Action_selection" TargetMode="External"/><Relationship Id="rId4" Type="http://schemas.openxmlformats.org/officeDocument/2006/relationships/hyperlink" Target="https://en.wikipedia.org/wiki/Markov_decision_process" TargetMode="External"/><Relationship Id="rId5" Type="http://schemas.openxmlformats.org/officeDocument/2006/relationships/hyperlink" Target="https://en.wikipedia.org/wiki/Dynamic_programming" TargetMode="External"/><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en.wikipedia.org/wiki/Action_selection" TargetMode="External"/><Relationship Id="rId4" Type="http://schemas.openxmlformats.org/officeDocument/2006/relationships/hyperlink" Target="https://en.wikipedia.org/wiki/Markov_decision_process" TargetMode="External"/><Relationship Id="rId5" Type="http://schemas.openxmlformats.org/officeDocument/2006/relationships/hyperlink" Target="https://en.wikipedia.org/wiki/Dynamic_programming" TargetMode="External"/><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 Id="rId3" Type="http://schemas.openxmlformats.org/officeDocument/2006/relationships/hyperlink" Target="https://www.youtube.com/watch?v=DG5-UyRBQD4"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Action_selection" TargetMode="External"/><Relationship Id="rId4" Type="http://schemas.openxmlformats.org/officeDocument/2006/relationships/hyperlink" Target="https://en.wikipedia.org/wiki/Markov_decision_process" TargetMode="External"/><Relationship Id="rId5" Type="http://schemas.openxmlformats.org/officeDocument/2006/relationships/hyperlink" Target="https://en.wikipedia.org/wiki/Dynamic_programming" TargetMode="External"/><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en.wikipedia.org/wiki/Regularization_(mathematics)" TargetMode="External"/><Relationship Id="rId4" Type="http://schemas.openxmlformats.org/officeDocument/2006/relationships/hyperlink" Target="http://en.wikipedia.org/wiki/False_discovery_rate" TargetMode="External"/><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superstar of machine</a:t>
            </a:r>
            <a:r>
              <a:rPr lang="en-US" baseline="0" dirty="0" smtClean="0"/>
              <a:t> learning</a:t>
            </a:r>
          </a:p>
          <a:p>
            <a:endParaRPr lang="en-US" baseline="0" dirty="0" smtClean="0"/>
          </a:p>
          <a:p>
            <a:r>
              <a:rPr lang="en-US" baseline="0" dirty="0" smtClean="0"/>
              <a:t>Many slides come from </a:t>
            </a:r>
            <a:r>
              <a:rPr lang="en-US" sz="1200" kern="1200" dirty="0" smtClean="0">
                <a:solidFill>
                  <a:schemeClr val="tx1"/>
                </a:solidFill>
                <a:latin typeface="+mn-lt"/>
                <a:ea typeface="+mn-ea"/>
                <a:cs typeface="+mn-cs"/>
              </a:rPr>
              <a:t>Deep Learning, A visual introduction slides.</a:t>
            </a:r>
          </a:p>
          <a:p>
            <a:r>
              <a:rPr lang="en-US" sz="1200" kern="1200" dirty="0" smtClean="0">
                <a:solidFill>
                  <a:schemeClr val="tx1"/>
                </a:solidFill>
                <a:latin typeface="+mn-lt"/>
                <a:ea typeface="+mn-ea"/>
                <a:cs typeface="+mn-cs"/>
              </a:rPr>
              <a:t>https://</a:t>
            </a:r>
            <a:r>
              <a:rPr lang="en-US" sz="1200" kern="1200" dirty="0" err="1" smtClean="0">
                <a:solidFill>
                  <a:schemeClr val="tx1"/>
                </a:solidFill>
                <a:latin typeface="+mn-lt"/>
                <a:ea typeface="+mn-ea"/>
                <a:cs typeface="+mn-cs"/>
              </a:rPr>
              <a:t>www.slideshare.net</a:t>
            </a:r>
            <a:r>
              <a:rPr lang="en-US" sz="1200" kern="1200" dirty="0" smtClean="0">
                <a:solidFill>
                  <a:schemeClr val="tx1"/>
                </a:solidFill>
                <a:latin typeface="+mn-lt"/>
                <a:ea typeface="+mn-ea"/>
                <a:cs typeface="+mn-cs"/>
              </a:rPr>
              <a:t>/LuMa921/deep-learning-a-visual-introduction </a:t>
            </a:r>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1</a:t>
            </a:fld>
            <a:endParaRPr lang="en-US"/>
          </a:p>
        </p:txBody>
      </p:sp>
    </p:spTree>
    <p:extLst>
      <p:ext uri="{BB962C8B-B14F-4D97-AF65-F5344CB8AC3E}">
        <p14:creationId xmlns:p14="http://schemas.microsoft.com/office/powerpoint/2010/main" val="672599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11</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12</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13</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Supervised:</a:t>
            </a:r>
            <a:r>
              <a:rPr lang="en-US" baseline="0" dirty="0" smtClean="0"/>
              <a:t> We provide the model some sample results, then the model tries to determine the results for cases where the answer is not known.</a:t>
            </a:r>
          </a:p>
          <a:p>
            <a:endParaRPr lang="en-US" baseline="0" dirty="0" smtClean="0"/>
          </a:p>
          <a:p>
            <a:r>
              <a:rPr lang="en-US" baseline="0" dirty="0" smtClean="0"/>
              <a:t>Unsupervised: The model determines parameters based on the data. We may provide details about the output that we want. </a:t>
            </a:r>
          </a:p>
          <a:p>
            <a:endParaRPr lang="en-US" baseline="0" dirty="0" smtClean="0"/>
          </a:p>
          <a:p>
            <a:r>
              <a:rPr lang="en-US" baseline="0" dirty="0" smtClean="0"/>
              <a:t>Reinforcement: Uses decision chains to </a:t>
            </a:r>
            <a:r>
              <a:rPr lang="en-US" sz="1200" kern="1200" dirty="0" smtClean="0">
                <a:solidFill>
                  <a:schemeClr val="tx1"/>
                </a:solidFill>
                <a:latin typeface="+mn-lt"/>
                <a:ea typeface="+mn-ea"/>
                <a:cs typeface="+mn-cs"/>
              </a:rPr>
              <a:t>take </a:t>
            </a:r>
            <a:r>
              <a:rPr lang="en-US" sz="1200" i="1" kern="1200" dirty="0" smtClean="0">
                <a:solidFill>
                  <a:schemeClr val="tx1"/>
                </a:solidFill>
                <a:latin typeface="+mn-lt"/>
                <a:ea typeface="+mn-ea"/>
                <a:cs typeface="+mn-cs"/>
                <a:hlinkClick r:id="rId3"/>
              </a:rPr>
              <a:t>actions in an environment</a:t>
            </a:r>
            <a:r>
              <a:rPr lang="en-US" sz="1200" i="0" kern="1200" dirty="0" smtClean="0">
                <a:solidFill>
                  <a:schemeClr val="tx1"/>
                </a:solidFill>
                <a:latin typeface="+mn-lt"/>
                <a:ea typeface="+mn-ea"/>
                <a:cs typeface="+mn-cs"/>
                <a:hlinkClick r:id="rId3"/>
              </a:rPr>
              <a:t> so as to maximize some notion of cumulative </a:t>
            </a:r>
            <a:r>
              <a:rPr lang="en-US" sz="1200" i="1" kern="1200" dirty="0" smtClean="0">
                <a:solidFill>
                  <a:schemeClr val="tx1"/>
                </a:solidFill>
                <a:latin typeface="+mn-lt"/>
                <a:ea typeface="+mn-ea"/>
                <a:cs typeface="+mn-cs"/>
                <a:hlinkClick r:id="rId3"/>
              </a:rPr>
              <a:t>reward</a:t>
            </a:r>
            <a:r>
              <a:rPr lang="en-US" sz="1200" i="0" kern="1200" dirty="0" smtClean="0">
                <a:solidFill>
                  <a:schemeClr val="tx1"/>
                </a:solidFill>
                <a:latin typeface="+mn-lt"/>
                <a:ea typeface="+mn-ea"/>
                <a:cs typeface="+mn-cs"/>
                <a:hlinkClick r:id="rId3"/>
              </a:rPr>
              <a:t>.</a:t>
            </a:r>
          </a:p>
          <a:p>
            <a:r>
              <a:rPr lang="en-US" sz="1200" i="0" kern="1200" dirty="0" smtClean="0">
                <a:solidFill>
                  <a:schemeClr val="tx1"/>
                </a:solidFill>
                <a:latin typeface="+mn-lt"/>
                <a:ea typeface="+mn-ea"/>
                <a:cs typeface="+mn-cs"/>
              </a:rPr>
              <a:t>In machine learning, the environment is typically formulated as a </a:t>
            </a:r>
            <a:r>
              <a:rPr lang="en-US" sz="1200" i="0" kern="1200" dirty="0" smtClean="0">
                <a:solidFill>
                  <a:schemeClr val="tx1"/>
                </a:solidFill>
                <a:latin typeface="+mn-lt"/>
                <a:ea typeface="+mn-ea"/>
                <a:cs typeface="+mn-cs"/>
                <a:hlinkClick r:id="rId4"/>
              </a:rPr>
              <a:t>Markov decision process (MDP), as many reinforcement learning algorithms for this context utilize </a:t>
            </a:r>
            <a:r>
              <a:rPr lang="en-US" sz="1200" i="0" kern="1200" dirty="0" smtClean="0">
                <a:solidFill>
                  <a:schemeClr val="tx1"/>
                </a:solidFill>
                <a:latin typeface="+mn-lt"/>
                <a:ea typeface="+mn-ea"/>
                <a:cs typeface="+mn-cs"/>
                <a:hlinkClick r:id="rId5"/>
              </a:rPr>
              <a:t>dynamic programming techniques. correct input/output pairs are never presented, nor sub-optimal actions explicitly corrected. Further, there is a focus on on-line performance. </a:t>
            </a:r>
            <a:endParaRPr lang="en-US" baseline="0" dirty="0" smtClean="0"/>
          </a:p>
          <a:p>
            <a:endParaRPr lang="en-US" baseline="0" dirty="0" smtClean="0"/>
          </a:p>
          <a:p>
            <a:r>
              <a:rPr lang="en-US" baseline="0" dirty="0" smtClean="0"/>
              <a:t>Categories are not exclusive (some ranking models use reinforcement learning, for instance)</a:t>
            </a:r>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14</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Supervised:</a:t>
            </a:r>
            <a:r>
              <a:rPr lang="en-US" baseline="0" dirty="0" smtClean="0"/>
              <a:t> We provide the model some sample results, then the model tries to determine the results for cases where the answer is not known.</a:t>
            </a:r>
          </a:p>
          <a:p>
            <a:endParaRPr lang="en-US" baseline="0" dirty="0" smtClean="0"/>
          </a:p>
          <a:p>
            <a:r>
              <a:rPr lang="en-US" baseline="0" dirty="0" smtClean="0"/>
              <a:t>Unsupervised: The model determines parameters based on the data. We may provide details about the output that we want. </a:t>
            </a:r>
          </a:p>
          <a:p>
            <a:endParaRPr lang="en-US" baseline="0" dirty="0" smtClean="0"/>
          </a:p>
          <a:p>
            <a:r>
              <a:rPr lang="en-US" baseline="0" dirty="0" smtClean="0"/>
              <a:t>Reinforcement: Uses decision chains to </a:t>
            </a:r>
            <a:r>
              <a:rPr lang="en-US" sz="1200" kern="1200" dirty="0" smtClean="0">
                <a:solidFill>
                  <a:schemeClr val="tx1"/>
                </a:solidFill>
                <a:latin typeface="+mn-lt"/>
                <a:ea typeface="+mn-ea"/>
                <a:cs typeface="+mn-cs"/>
              </a:rPr>
              <a:t>take </a:t>
            </a:r>
            <a:r>
              <a:rPr lang="en-US" sz="1200" i="1" kern="1200" dirty="0" smtClean="0">
                <a:solidFill>
                  <a:schemeClr val="tx1"/>
                </a:solidFill>
                <a:latin typeface="+mn-lt"/>
                <a:ea typeface="+mn-ea"/>
                <a:cs typeface="+mn-cs"/>
                <a:hlinkClick r:id="rId3"/>
              </a:rPr>
              <a:t>actions in an environment</a:t>
            </a:r>
            <a:r>
              <a:rPr lang="en-US" sz="1200" i="0" kern="1200" dirty="0" smtClean="0">
                <a:solidFill>
                  <a:schemeClr val="tx1"/>
                </a:solidFill>
                <a:latin typeface="+mn-lt"/>
                <a:ea typeface="+mn-ea"/>
                <a:cs typeface="+mn-cs"/>
                <a:hlinkClick r:id="rId3"/>
              </a:rPr>
              <a:t> so as to maximize some notion of cumulative </a:t>
            </a:r>
            <a:r>
              <a:rPr lang="en-US" sz="1200" i="1" kern="1200" dirty="0" smtClean="0">
                <a:solidFill>
                  <a:schemeClr val="tx1"/>
                </a:solidFill>
                <a:latin typeface="+mn-lt"/>
                <a:ea typeface="+mn-ea"/>
                <a:cs typeface="+mn-cs"/>
                <a:hlinkClick r:id="rId3"/>
              </a:rPr>
              <a:t>reward</a:t>
            </a:r>
            <a:r>
              <a:rPr lang="en-US" sz="1200" i="0" kern="1200" dirty="0" smtClean="0">
                <a:solidFill>
                  <a:schemeClr val="tx1"/>
                </a:solidFill>
                <a:latin typeface="+mn-lt"/>
                <a:ea typeface="+mn-ea"/>
                <a:cs typeface="+mn-cs"/>
                <a:hlinkClick r:id="rId3"/>
              </a:rPr>
              <a:t>.</a:t>
            </a:r>
          </a:p>
          <a:p>
            <a:r>
              <a:rPr lang="en-US" sz="1200" i="0" kern="1200" dirty="0" smtClean="0">
                <a:solidFill>
                  <a:schemeClr val="tx1"/>
                </a:solidFill>
                <a:latin typeface="+mn-lt"/>
                <a:ea typeface="+mn-ea"/>
                <a:cs typeface="+mn-cs"/>
              </a:rPr>
              <a:t>In machine learning, the environment is typically formulated as a </a:t>
            </a:r>
            <a:r>
              <a:rPr lang="en-US" sz="1200" i="0" kern="1200" dirty="0" smtClean="0">
                <a:solidFill>
                  <a:schemeClr val="tx1"/>
                </a:solidFill>
                <a:latin typeface="+mn-lt"/>
                <a:ea typeface="+mn-ea"/>
                <a:cs typeface="+mn-cs"/>
                <a:hlinkClick r:id="rId4"/>
              </a:rPr>
              <a:t>Markov decision process (MDP), as many reinforcement learning algorithms for this context utilize </a:t>
            </a:r>
            <a:r>
              <a:rPr lang="en-US" sz="1200" i="0" kern="1200" dirty="0" smtClean="0">
                <a:solidFill>
                  <a:schemeClr val="tx1"/>
                </a:solidFill>
                <a:latin typeface="+mn-lt"/>
                <a:ea typeface="+mn-ea"/>
                <a:cs typeface="+mn-cs"/>
                <a:hlinkClick r:id="rId5"/>
              </a:rPr>
              <a:t>dynamic programming techniques. correct input/output pairs are never presented, nor sub-optimal actions explicitly corrected. Further, there is a focus on on-line performance. </a:t>
            </a:r>
            <a:endParaRPr lang="en-US" baseline="0" dirty="0" smtClean="0"/>
          </a:p>
          <a:p>
            <a:endParaRPr lang="en-US" baseline="0" dirty="0" smtClean="0"/>
          </a:p>
          <a:p>
            <a:r>
              <a:rPr lang="en-US" baseline="0" dirty="0" smtClean="0"/>
              <a:t>Categories are not exclusive (some ranking models use reinforcement learning, for instance)</a:t>
            </a:r>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15</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Supervised:</a:t>
            </a:r>
            <a:r>
              <a:rPr lang="en-US" baseline="0" dirty="0" smtClean="0"/>
              <a:t> We provide the model some sample results, then the model tries to determine the results for cases where the answer is not known.</a:t>
            </a:r>
          </a:p>
          <a:p>
            <a:endParaRPr lang="en-US" baseline="0" dirty="0" smtClean="0"/>
          </a:p>
          <a:p>
            <a:r>
              <a:rPr lang="en-US" baseline="0" dirty="0" smtClean="0"/>
              <a:t>Unsupervised: The model determines parameters based on the data. We may provide details about the output that we want. </a:t>
            </a:r>
          </a:p>
          <a:p>
            <a:endParaRPr lang="en-US" baseline="0" dirty="0" smtClean="0"/>
          </a:p>
          <a:p>
            <a:r>
              <a:rPr lang="en-US" baseline="0" dirty="0" smtClean="0"/>
              <a:t>Reinforcement: Uses decision chains to </a:t>
            </a:r>
            <a:r>
              <a:rPr lang="en-US" sz="1200" kern="1200" dirty="0" smtClean="0">
                <a:solidFill>
                  <a:schemeClr val="tx1"/>
                </a:solidFill>
                <a:latin typeface="+mn-lt"/>
                <a:ea typeface="+mn-ea"/>
                <a:cs typeface="+mn-cs"/>
              </a:rPr>
              <a:t>take </a:t>
            </a:r>
            <a:r>
              <a:rPr lang="en-US" sz="1200" i="1" kern="1200" dirty="0" smtClean="0">
                <a:solidFill>
                  <a:schemeClr val="tx1"/>
                </a:solidFill>
                <a:latin typeface="+mn-lt"/>
                <a:ea typeface="+mn-ea"/>
                <a:cs typeface="+mn-cs"/>
                <a:hlinkClick r:id="rId3"/>
              </a:rPr>
              <a:t>actions in an environment</a:t>
            </a:r>
            <a:r>
              <a:rPr lang="en-US" sz="1200" i="0" kern="1200" dirty="0" smtClean="0">
                <a:solidFill>
                  <a:schemeClr val="tx1"/>
                </a:solidFill>
                <a:latin typeface="+mn-lt"/>
                <a:ea typeface="+mn-ea"/>
                <a:cs typeface="+mn-cs"/>
                <a:hlinkClick r:id="rId3"/>
              </a:rPr>
              <a:t> so as to maximize some notion of cumulative </a:t>
            </a:r>
            <a:r>
              <a:rPr lang="en-US" sz="1200" i="1" kern="1200" dirty="0" smtClean="0">
                <a:solidFill>
                  <a:schemeClr val="tx1"/>
                </a:solidFill>
                <a:latin typeface="+mn-lt"/>
                <a:ea typeface="+mn-ea"/>
                <a:cs typeface="+mn-cs"/>
                <a:hlinkClick r:id="rId3"/>
              </a:rPr>
              <a:t>reward</a:t>
            </a:r>
            <a:r>
              <a:rPr lang="en-US" sz="1200" i="0" kern="1200" dirty="0" smtClean="0">
                <a:solidFill>
                  <a:schemeClr val="tx1"/>
                </a:solidFill>
                <a:latin typeface="+mn-lt"/>
                <a:ea typeface="+mn-ea"/>
                <a:cs typeface="+mn-cs"/>
                <a:hlinkClick r:id="rId3"/>
              </a:rPr>
              <a:t>.</a:t>
            </a:r>
          </a:p>
          <a:p>
            <a:r>
              <a:rPr lang="en-US" sz="1200" i="0" kern="1200" dirty="0" smtClean="0">
                <a:solidFill>
                  <a:schemeClr val="tx1"/>
                </a:solidFill>
                <a:latin typeface="+mn-lt"/>
                <a:ea typeface="+mn-ea"/>
                <a:cs typeface="+mn-cs"/>
              </a:rPr>
              <a:t>In machine learning, the environment is typically formulated as a </a:t>
            </a:r>
            <a:r>
              <a:rPr lang="en-US" sz="1200" i="0" kern="1200" dirty="0" smtClean="0">
                <a:solidFill>
                  <a:schemeClr val="tx1"/>
                </a:solidFill>
                <a:latin typeface="+mn-lt"/>
                <a:ea typeface="+mn-ea"/>
                <a:cs typeface="+mn-cs"/>
                <a:hlinkClick r:id="rId4"/>
              </a:rPr>
              <a:t>Markov decision process (MDP), as many reinforcement learning algorithms for this context utilize </a:t>
            </a:r>
            <a:r>
              <a:rPr lang="en-US" sz="1200" i="0" kern="1200" dirty="0" smtClean="0">
                <a:solidFill>
                  <a:schemeClr val="tx1"/>
                </a:solidFill>
                <a:latin typeface="+mn-lt"/>
                <a:ea typeface="+mn-ea"/>
                <a:cs typeface="+mn-cs"/>
                <a:hlinkClick r:id="rId5"/>
              </a:rPr>
              <a:t>dynamic programming techniques. correct input/output pairs are never presented, nor sub-optimal actions explicitly corrected. Further, there is a focus on on-line performance. </a:t>
            </a:r>
            <a:endParaRPr lang="en-US" baseline="0" dirty="0" smtClean="0"/>
          </a:p>
          <a:p>
            <a:endParaRPr lang="en-US" baseline="0" dirty="0" smtClean="0"/>
          </a:p>
          <a:p>
            <a:r>
              <a:rPr lang="en-US" baseline="0" dirty="0" smtClean="0"/>
              <a:t>Categories are not exclusive (some ranking models use reinforcement learning, for instance)</a:t>
            </a:r>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16</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17</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Supervised:</a:t>
            </a:r>
            <a:r>
              <a:rPr lang="en-US" baseline="0" dirty="0" smtClean="0"/>
              <a:t> We provide the model some sample results, then the model tries to determine the results for cases where the answer is not known.</a:t>
            </a:r>
          </a:p>
          <a:p>
            <a:endParaRPr lang="en-US" baseline="0" dirty="0" smtClean="0"/>
          </a:p>
          <a:p>
            <a:r>
              <a:rPr lang="en-US" baseline="0" dirty="0" smtClean="0"/>
              <a:t>Unsupervised: The model determines parameters based on the data. We may provide details about the output that we want. </a:t>
            </a:r>
          </a:p>
          <a:p>
            <a:endParaRPr lang="en-US" baseline="0" dirty="0" smtClean="0"/>
          </a:p>
          <a:p>
            <a:r>
              <a:rPr lang="en-US" baseline="0" dirty="0" smtClean="0"/>
              <a:t>Reinforcement: Uses decision chains to </a:t>
            </a:r>
            <a:r>
              <a:rPr lang="en-US" sz="1200" kern="1200" dirty="0" smtClean="0">
                <a:solidFill>
                  <a:schemeClr val="tx1"/>
                </a:solidFill>
                <a:latin typeface="+mn-lt"/>
                <a:ea typeface="+mn-ea"/>
                <a:cs typeface="+mn-cs"/>
              </a:rPr>
              <a:t>take </a:t>
            </a:r>
            <a:r>
              <a:rPr lang="en-US" sz="1200" i="1" kern="1200" dirty="0" smtClean="0">
                <a:solidFill>
                  <a:schemeClr val="tx1"/>
                </a:solidFill>
                <a:latin typeface="+mn-lt"/>
                <a:ea typeface="+mn-ea"/>
                <a:cs typeface="+mn-cs"/>
                <a:hlinkClick r:id="rId3"/>
              </a:rPr>
              <a:t>actions in an environment</a:t>
            </a:r>
            <a:r>
              <a:rPr lang="en-US" sz="1200" i="0" kern="1200" dirty="0" smtClean="0">
                <a:solidFill>
                  <a:schemeClr val="tx1"/>
                </a:solidFill>
                <a:latin typeface="+mn-lt"/>
                <a:ea typeface="+mn-ea"/>
                <a:cs typeface="+mn-cs"/>
                <a:hlinkClick r:id="rId3"/>
              </a:rPr>
              <a:t> so as to maximize some notion of cumulative </a:t>
            </a:r>
            <a:r>
              <a:rPr lang="en-US" sz="1200" i="1" kern="1200" dirty="0" smtClean="0">
                <a:solidFill>
                  <a:schemeClr val="tx1"/>
                </a:solidFill>
                <a:latin typeface="+mn-lt"/>
                <a:ea typeface="+mn-ea"/>
                <a:cs typeface="+mn-cs"/>
                <a:hlinkClick r:id="rId3"/>
              </a:rPr>
              <a:t>reward</a:t>
            </a:r>
            <a:r>
              <a:rPr lang="en-US" sz="1200" i="0" kern="1200" dirty="0" smtClean="0">
                <a:solidFill>
                  <a:schemeClr val="tx1"/>
                </a:solidFill>
                <a:latin typeface="+mn-lt"/>
                <a:ea typeface="+mn-ea"/>
                <a:cs typeface="+mn-cs"/>
                <a:hlinkClick r:id="rId3"/>
              </a:rPr>
              <a:t>.</a:t>
            </a:r>
          </a:p>
          <a:p>
            <a:r>
              <a:rPr lang="en-US" sz="1200" i="0" kern="1200" dirty="0" smtClean="0">
                <a:solidFill>
                  <a:schemeClr val="tx1"/>
                </a:solidFill>
                <a:latin typeface="+mn-lt"/>
                <a:ea typeface="+mn-ea"/>
                <a:cs typeface="+mn-cs"/>
              </a:rPr>
              <a:t>In machine learning, the environment is typically formulated as a </a:t>
            </a:r>
            <a:r>
              <a:rPr lang="en-US" sz="1200" i="0" kern="1200" dirty="0" smtClean="0">
                <a:solidFill>
                  <a:schemeClr val="tx1"/>
                </a:solidFill>
                <a:latin typeface="+mn-lt"/>
                <a:ea typeface="+mn-ea"/>
                <a:cs typeface="+mn-cs"/>
                <a:hlinkClick r:id="rId4"/>
              </a:rPr>
              <a:t>Markov decision process (MDP), as many reinforcement learning algorithms for this context utilize </a:t>
            </a:r>
            <a:r>
              <a:rPr lang="en-US" sz="1200" i="0" kern="1200" dirty="0" smtClean="0">
                <a:solidFill>
                  <a:schemeClr val="tx1"/>
                </a:solidFill>
                <a:latin typeface="+mn-lt"/>
                <a:ea typeface="+mn-ea"/>
                <a:cs typeface="+mn-cs"/>
                <a:hlinkClick r:id="rId5"/>
              </a:rPr>
              <a:t>dynamic programming techniques. correct input/output pairs are never presented, nor sub-optimal actions explicitly corrected. Further, there is a focus on on-line performance. </a:t>
            </a:r>
            <a:endParaRPr lang="en-US" baseline="0" dirty="0" smtClean="0"/>
          </a:p>
          <a:p>
            <a:endParaRPr lang="en-US" baseline="0" dirty="0" smtClean="0"/>
          </a:p>
          <a:p>
            <a:r>
              <a:rPr lang="en-US" baseline="0" dirty="0" smtClean="0"/>
              <a:t>Categories are not exclusive (some ranking models use reinforcement learning, for instance)</a:t>
            </a:r>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18</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 though each</a:t>
            </a:r>
            <a:r>
              <a:rPr lang="en-US" baseline="0" dirty="0" smtClean="0"/>
              <a:t> neuron is connected to all the neurons in the layers before and after it, the weights make it so that only certain nodes have a significant effect. </a:t>
            </a:r>
          </a:p>
          <a:p>
            <a:endParaRPr lang="en-US" baseline="0" dirty="0" smtClean="0"/>
          </a:p>
          <a:p>
            <a:r>
              <a:rPr lang="en-US" sz="1200" kern="1200" dirty="0" smtClean="0">
                <a:solidFill>
                  <a:schemeClr val="tx1"/>
                </a:solidFill>
                <a:latin typeface="+mn-lt"/>
                <a:ea typeface="+mn-ea"/>
                <a:cs typeface="+mn-cs"/>
              </a:rPr>
              <a:t>From “Intro to Neural Networks” </a:t>
            </a:r>
            <a:r>
              <a:rPr lang="en-US" sz="1200" kern="1200" dirty="0" err="1" smtClean="0">
                <a:solidFill>
                  <a:schemeClr val="tx1"/>
                </a:solidFill>
                <a:latin typeface="+mn-lt"/>
                <a:ea typeface="+mn-ea"/>
                <a:cs typeface="+mn-cs"/>
              </a:rPr>
              <a:t>youtube</a:t>
            </a:r>
            <a:r>
              <a:rPr lang="en-US" sz="1200" kern="1200" dirty="0" smtClean="0">
                <a:solidFill>
                  <a:schemeClr val="tx1"/>
                </a:solidFill>
                <a:latin typeface="+mn-lt"/>
                <a:ea typeface="+mn-ea"/>
                <a:cs typeface="+mn-cs"/>
              </a:rPr>
              <a:t> video by Jesus Suarez</a:t>
            </a:r>
          </a:p>
          <a:p>
            <a:r>
              <a:rPr lang="en-US" sz="1200" kern="1200" dirty="0" smtClean="0">
                <a:solidFill>
                  <a:schemeClr val="tx1"/>
                </a:solidFill>
                <a:latin typeface="+mn-lt"/>
                <a:ea typeface="+mn-ea"/>
                <a:cs typeface="+mn-cs"/>
                <a:hlinkClick r:id="rId3"/>
              </a:rPr>
              <a:t>https://www.youtube.com/watch?v=DG5-UyRBQD4</a:t>
            </a:r>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19</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 activation function determines how each node output</a:t>
            </a:r>
            <a:r>
              <a:rPr lang="en-US" sz="1200" kern="1200" baseline="0" dirty="0" smtClean="0">
                <a:solidFill>
                  <a:schemeClr val="tx1"/>
                </a:solidFill>
                <a:latin typeface="+mn-lt"/>
                <a:ea typeface="+mn-ea"/>
                <a:cs typeface="+mn-cs"/>
              </a:rPr>
              <a:t> is affected by the various inputs. </a:t>
            </a:r>
          </a:p>
          <a:p>
            <a:r>
              <a:rPr lang="en-US" sz="1200" kern="1200" baseline="0" dirty="0" smtClean="0">
                <a:solidFill>
                  <a:schemeClr val="tx1"/>
                </a:solidFill>
                <a:latin typeface="+mn-lt"/>
                <a:ea typeface="+mn-ea"/>
                <a:cs typeface="+mn-cs"/>
              </a:rPr>
              <a:t>A node can effectively decide whether to accept an input or not</a:t>
            </a: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Most deep networks use </a:t>
            </a:r>
            <a:r>
              <a:rPr lang="en-US" sz="1200" kern="1200" dirty="0" err="1" smtClean="0">
                <a:solidFill>
                  <a:schemeClr val="tx1"/>
                </a:solidFill>
                <a:latin typeface="+mn-lt"/>
                <a:ea typeface="+mn-ea"/>
                <a:cs typeface="+mn-cs"/>
              </a:rPr>
              <a:t>ReLU</a:t>
            </a:r>
            <a:r>
              <a:rPr lang="en-US" sz="1200" kern="1200" dirty="0" smtClean="0">
                <a:solidFill>
                  <a:schemeClr val="tx1"/>
                </a:solidFill>
                <a:latin typeface="+mn-lt"/>
                <a:ea typeface="+mn-ea"/>
                <a:cs typeface="+mn-cs"/>
              </a:rPr>
              <a:t> - max(0,x) - nowadays for hidden layers, since it trains much faster, is more expressive than logistic function and prevents the gradient vanishing problem. </a:t>
            </a:r>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20</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Three types:</a:t>
            </a:r>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2</a:t>
            </a:fld>
            <a:endParaRPr lang="en-US"/>
          </a:p>
        </p:txBody>
      </p:sp>
    </p:spTree>
    <p:extLst>
      <p:ext uri="{BB962C8B-B14F-4D97-AF65-F5344CB8AC3E}">
        <p14:creationId xmlns:p14="http://schemas.microsoft.com/office/powerpoint/2010/main" val="27385579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21</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22</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23</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24</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25</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a:t>
            </a:r>
            <a:r>
              <a:rPr lang="en-US" baseline="0" dirty="0" smtClean="0"/>
              <a:t> digit, each sample of digits</a:t>
            </a:r>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26</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a:t>
            </a:r>
            <a:r>
              <a:rPr lang="en-US" baseline="0" dirty="0" smtClean="0"/>
              <a:t> digit, each sample of digits</a:t>
            </a:r>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27</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Learns by generating an error signal that measures the difference between the predictions of the network and the desired values and then using this error signal to change the weights (or parameters) so that predictions get more accurate. </a:t>
            </a:r>
            <a:endParaRPr lang="en-US" dirty="0" smtClean="0"/>
          </a:p>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28</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giving connections random weights, </a:t>
            </a:r>
          </a:p>
          <a:p>
            <a:endParaRPr lang="en-US" dirty="0" smtClean="0"/>
          </a:p>
          <a:p>
            <a:r>
              <a:rPr lang="en-US" dirty="0" smtClean="0"/>
              <a:t>Give</a:t>
            </a:r>
            <a:r>
              <a:rPr lang="en-US" baseline="0" dirty="0" smtClean="0"/>
              <a:t> input and calculate outputs based on the random weights. </a:t>
            </a:r>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29</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Gradient Descent finds the (local) the minimum of the cost function (used to calculate the output error) and is used to adjust the weights. </a:t>
            </a:r>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30</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Supervised:</a:t>
            </a:r>
            <a:r>
              <a:rPr lang="en-US" baseline="0" dirty="0" smtClean="0"/>
              <a:t> We provide the model some sample results, then the model tries to determine the results for cases where the answer is not known.</a:t>
            </a:r>
          </a:p>
          <a:p>
            <a:endParaRPr lang="en-US" baseline="0" dirty="0" smtClean="0"/>
          </a:p>
          <a:p>
            <a:r>
              <a:rPr lang="en-US" baseline="0" dirty="0" smtClean="0"/>
              <a:t>Unsupervised: The model determines parameters based on the data. We may provide details about the output that we want. </a:t>
            </a:r>
          </a:p>
          <a:p>
            <a:endParaRPr lang="en-US" baseline="0" dirty="0" smtClean="0"/>
          </a:p>
          <a:p>
            <a:r>
              <a:rPr lang="en-US" baseline="0" dirty="0" smtClean="0"/>
              <a:t>Reinforcement: Uses decision chains to </a:t>
            </a:r>
            <a:r>
              <a:rPr lang="en-US" sz="1200" kern="1200" dirty="0" smtClean="0">
                <a:solidFill>
                  <a:schemeClr val="tx1"/>
                </a:solidFill>
                <a:latin typeface="+mn-lt"/>
                <a:ea typeface="+mn-ea"/>
                <a:cs typeface="+mn-cs"/>
              </a:rPr>
              <a:t>take </a:t>
            </a:r>
            <a:r>
              <a:rPr lang="en-US" sz="1200" i="1" kern="1200" dirty="0" smtClean="0">
                <a:solidFill>
                  <a:schemeClr val="tx1"/>
                </a:solidFill>
                <a:latin typeface="+mn-lt"/>
                <a:ea typeface="+mn-ea"/>
                <a:cs typeface="+mn-cs"/>
                <a:hlinkClick r:id="rId3"/>
              </a:rPr>
              <a:t>actions in an environment</a:t>
            </a:r>
            <a:r>
              <a:rPr lang="en-US" sz="1200" i="0" kern="1200" dirty="0" smtClean="0">
                <a:solidFill>
                  <a:schemeClr val="tx1"/>
                </a:solidFill>
                <a:latin typeface="+mn-lt"/>
                <a:ea typeface="+mn-ea"/>
                <a:cs typeface="+mn-cs"/>
                <a:hlinkClick r:id="rId3"/>
              </a:rPr>
              <a:t> so as to maximize some notion of cumulative </a:t>
            </a:r>
            <a:r>
              <a:rPr lang="en-US" sz="1200" i="1" kern="1200" dirty="0" smtClean="0">
                <a:solidFill>
                  <a:schemeClr val="tx1"/>
                </a:solidFill>
                <a:latin typeface="+mn-lt"/>
                <a:ea typeface="+mn-ea"/>
                <a:cs typeface="+mn-cs"/>
                <a:hlinkClick r:id="rId3"/>
              </a:rPr>
              <a:t>reward</a:t>
            </a:r>
            <a:r>
              <a:rPr lang="en-US" sz="1200" i="0" kern="1200" dirty="0" smtClean="0">
                <a:solidFill>
                  <a:schemeClr val="tx1"/>
                </a:solidFill>
                <a:latin typeface="+mn-lt"/>
                <a:ea typeface="+mn-ea"/>
                <a:cs typeface="+mn-cs"/>
                <a:hlinkClick r:id="rId3"/>
              </a:rPr>
              <a:t>.</a:t>
            </a:r>
          </a:p>
          <a:p>
            <a:r>
              <a:rPr lang="en-US" sz="1200" i="0" kern="1200" dirty="0" smtClean="0">
                <a:solidFill>
                  <a:schemeClr val="tx1"/>
                </a:solidFill>
                <a:latin typeface="+mn-lt"/>
                <a:ea typeface="+mn-ea"/>
                <a:cs typeface="+mn-cs"/>
              </a:rPr>
              <a:t>In machine learning, the environment is typically formulated as a </a:t>
            </a:r>
            <a:r>
              <a:rPr lang="en-US" sz="1200" i="0" kern="1200" dirty="0" smtClean="0">
                <a:solidFill>
                  <a:schemeClr val="tx1"/>
                </a:solidFill>
                <a:latin typeface="+mn-lt"/>
                <a:ea typeface="+mn-ea"/>
                <a:cs typeface="+mn-cs"/>
                <a:hlinkClick r:id="rId4"/>
              </a:rPr>
              <a:t>Markov decision process (MDP), as many reinforcement learning algorithms for this context utilize </a:t>
            </a:r>
            <a:r>
              <a:rPr lang="en-US" sz="1200" i="0" kern="1200" dirty="0" smtClean="0">
                <a:solidFill>
                  <a:schemeClr val="tx1"/>
                </a:solidFill>
                <a:latin typeface="+mn-lt"/>
                <a:ea typeface="+mn-ea"/>
                <a:cs typeface="+mn-cs"/>
                <a:hlinkClick r:id="rId5"/>
              </a:rPr>
              <a:t>dynamic programming techniques. correct input/output pairs are never presented, nor sub-optimal actions explicitly corrected. Further, there is a focus on on-line performance. </a:t>
            </a:r>
            <a:endParaRPr lang="en-US" baseline="0" dirty="0" smtClean="0"/>
          </a:p>
          <a:p>
            <a:endParaRPr lang="en-US" baseline="0" dirty="0" smtClean="0"/>
          </a:p>
          <a:p>
            <a:r>
              <a:rPr lang="en-US" baseline="0" dirty="0" smtClean="0"/>
              <a:t>Categories are not exclusive (some ranking models use reinforcement learning, for instance)</a:t>
            </a:r>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4</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Convolution layer is a feature detector that learns to filter out unnecessary information from an input by using convolution kernel </a:t>
            </a:r>
            <a:endParaRPr lang="en-US" dirty="0" smtClean="0"/>
          </a:p>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31</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Pooling layers compute the max or average value of a particular feature over a region of the input data (downsizing of input images). Also helps to detect objects in some unusual places and reduces memory size. </a:t>
            </a:r>
          </a:p>
          <a:p>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849C875-9C01-EA48-BC0D-B95A6BF26ABD}" type="slidenum">
              <a:rPr lang="en-US" smtClean="0"/>
              <a:t>32</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33</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34</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35</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37</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Overfitting</a:t>
            </a:r>
            <a:r>
              <a:rPr lang="en-US" dirty="0" smtClean="0"/>
              <a:t>,</a:t>
            </a:r>
            <a:r>
              <a:rPr lang="en-US" baseline="0" dirty="0" smtClean="0"/>
              <a:t> Occam’s razor, simplest hypothesis appropriate but no simpler. </a:t>
            </a:r>
          </a:p>
          <a:p>
            <a:r>
              <a:rPr lang="en-US" baseline="0" dirty="0" smtClean="0"/>
              <a:t>	won’t generalize well to unseen data</a:t>
            </a:r>
          </a:p>
          <a:p>
            <a:r>
              <a:rPr lang="en-US" baseline="0" dirty="0" smtClean="0"/>
              <a:t>	Memorizing instead of learning.</a:t>
            </a:r>
          </a:p>
          <a:p>
            <a:r>
              <a:rPr lang="en-US" baseline="0" dirty="0" smtClean="0"/>
              <a:t>	Taking a random effect as an actual correlation/trend </a:t>
            </a:r>
          </a:p>
          <a:p>
            <a:r>
              <a:rPr lang="en-US" baseline="0" dirty="0" smtClean="0"/>
              <a:t>Data Leakage- you use data that includes some aspects of what you’re trying to predict. </a:t>
            </a:r>
          </a:p>
          <a:p>
            <a:r>
              <a:rPr lang="en-US" baseline="0" dirty="0" smtClean="0"/>
              <a:t>Sampling Bias (cherry-picking)</a:t>
            </a:r>
            <a:endParaRPr lang="en-US" dirty="0" smtClean="0"/>
          </a:p>
          <a:p>
            <a:r>
              <a:rPr lang="en-US" dirty="0" smtClean="0"/>
              <a:t>https://</a:t>
            </a:r>
            <a:r>
              <a:rPr lang="en-US" dirty="0" err="1" smtClean="0"/>
              <a:t>medium.com</a:t>
            </a:r>
            <a:r>
              <a:rPr lang="en-US" dirty="0" smtClean="0"/>
              <a:t>/machine-intelligence-report/new-to-machine-learning-avoid-these-three-mistakes-73258b3848a4</a:t>
            </a:r>
          </a:p>
          <a:p>
            <a:endParaRPr lang="en-US" dirty="0" smtClean="0"/>
          </a:p>
          <a:p>
            <a:r>
              <a:rPr lang="en-US" dirty="0" smtClean="0"/>
              <a:t>Cardinal sins,</a:t>
            </a:r>
            <a:r>
              <a:rPr lang="en-US" baseline="0" dirty="0" smtClean="0"/>
              <a:t> minefield</a:t>
            </a:r>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38</a:t>
            </a:fld>
            <a:endParaRPr lang="en-US"/>
          </a:p>
        </p:txBody>
      </p:sp>
    </p:spTree>
    <p:extLst>
      <p:ext uri="{BB962C8B-B14F-4D97-AF65-F5344CB8AC3E}">
        <p14:creationId xmlns:p14="http://schemas.microsoft.com/office/powerpoint/2010/main" val="26611211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	•	The researchers test too many hypotheses without proper statistical control, until they happen to find something interesting and report it.  Not surprisingly, next time the effect, which was (at least partly) due to chance, will be much smaller or absent.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Several methods can be used to avoid "</a:t>
            </a:r>
            <a:r>
              <a:rPr lang="en-US" sz="1200" kern="1200" dirty="0" err="1" smtClean="0">
                <a:solidFill>
                  <a:schemeClr val="tx1"/>
                </a:solidFill>
                <a:latin typeface="+mn-lt"/>
                <a:ea typeface="+mn-ea"/>
                <a:cs typeface="+mn-cs"/>
              </a:rPr>
              <a:t>overfitting</a:t>
            </a:r>
            <a:r>
              <a:rPr lang="en-US" sz="1200" kern="1200" dirty="0" smtClean="0">
                <a:solidFill>
                  <a:schemeClr val="tx1"/>
                </a:solidFill>
                <a:latin typeface="+mn-lt"/>
                <a:ea typeface="+mn-ea"/>
                <a:cs typeface="+mn-cs"/>
              </a:rPr>
              <a:t>" the data</a:t>
            </a:r>
          </a:p>
          <a:p>
            <a:r>
              <a:rPr lang="en-US" sz="1200" kern="1200" dirty="0" smtClean="0">
                <a:solidFill>
                  <a:schemeClr val="tx1"/>
                </a:solidFill>
                <a:latin typeface="+mn-lt"/>
                <a:ea typeface="+mn-ea"/>
                <a:cs typeface="+mn-cs"/>
              </a:rPr>
              <a:t>Try to find the simplest possible hypothesis</a:t>
            </a:r>
          </a:p>
          <a:p>
            <a:r>
              <a:rPr lang="en-US" sz="1200" kern="1200" dirty="0" smtClean="0">
                <a:solidFill>
                  <a:schemeClr val="tx1"/>
                </a:solidFill>
                <a:latin typeface="+mn-lt"/>
                <a:ea typeface="+mn-ea"/>
                <a:cs typeface="+mn-cs"/>
                <a:hlinkClick r:id="rId3"/>
              </a:rPr>
              <a:t>Regularization  (adding a penalty for complexity)</a:t>
            </a:r>
          </a:p>
          <a:p>
            <a:r>
              <a:rPr lang="en-US" sz="1200" kern="1200" dirty="0" smtClean="0">
                <a:solidFill>
                  <a:schemeClr val="tx1"/>
                </a:solidFill>
                <a:latin typeface="+mn-lt"/>
                <a:ea typeface="+mn-ea"/>
                <a:cs typeface="+mn-cs"/>
              </a:rPr>
              <a:t>Randomization Testing (randomize the class variable, try your method on this data - if it find the same strong results, something is wrong)</a:t>
            </a:r>
          </a:p>
          <a:p>
            <a:r>
              <a:rPr lang="en-US" sz="1200" kern="1200" dirty="0" smtClean="0">
                <a:solidFill>
                  <a:schemeClr val="tx1"/>
                </a:solidFill>
                <a:latin typeface="+mn-lt"/>
                <a:ea typeface="+mn-ea"/>
                <a:cs typeface="+mn-cs"/>
              </a:rPr>
              <a:t>Nested cross-validation  (do feature selection on one level, then run entire method in cross-validation on outer level)</a:t>
            </a:r>
          </a:p>
          <a:p>
            <a:r>
              <a:rPr lang="en-US" sz="1200" kern="1200" dirty="0" smtClean="0">
                <a:solidFill>
                  <a:schemeClr val="tx1"/>
                </a:solidFill>
                <a:latin typeface="+mn-lt"/>
                <a:ea typeface="+mn-ea"/>
                <a:cs typeface="+mn-cs"/>
              </a:rPr>
              <a:t>Adjusting the </a:t>
            </a:r>
            <a:r>
              <a:rPr lang="en-US" sz="1200" kern="1200" dirty="0" smtClean="0">
                <a:solidFill>
                  <a:schemeClr val="tx1"/>
                </a:solidFill>
                <a:latin typeface="+mn-lt"/>
                <a:ea typeface="+mn-ea"/>
                <a:cs typeface="+mn-cs"/>
                <a:hlinkClick r:id="rId4"/>
              </a:rPr>
              <a:t>False Discovery Rate</a:t>
            </a:r>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39</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calls to mind the 1948 US presidential election, in which polls (and pundits) predicted a landslide for Republican Thomas E. Dewey, but Harry Truman won handily. The widely accepted explanation: fewer Democratic-inclined voters owned telephones.</a:t>
            </a:r>
          </a:p>
          <a:p>
            <a:endParaRPr lang="en-US" dirty="0" smtClean="0"/>
          </a:p>
          <a:p>
            <a:r>
              <a:rPr lang="en-US" dirty="0" smtClean="0"/>
              <a:t>The classic example of sampling bias is the ‘Dewey Defeats Truman’ headline, from the Chicago Tribune in 1948. The newspaper got their prediction wrong because they sampled people with telephones, at a time when telephones were comparatively rare. Most of the people who had them were rich, and rich people were more supportive of Dewey. As a consequence, telephone polling provided bad information about the likely voting </a:t>
            </a:r>
            <a:r>
              <a:rPr lang="en-US" dirty="0" err="1" smtClean="0"/>
              <a:t>behaviour</a:t>
            </a:r>
            <a:r>
              <a:rPr lang="en-US" dirty="0" smtClean="0"/>
              <a:t> of the whole population.</a:t>
            </a:r>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40</a:t>
            </a:fld>
            <a:endParaRPr lang="en-US"/>
          </a:p>
        </p:txBody>
      </p:sp>
    </p:spTree>
    <p:extLst>
      <p:ext uri="{BB962C8B-B14F-4D97-AF65-F5344CB8AC3E}">
        <p14:creationId xmlns:p14="http://schemas.microsoft.com/office/powerpoint/2010/main" val="22967825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ecological fallacy (assigning patterns to observed for the group at the individual level, also known as confusion of the inverse)</a:t>
            </a:r>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41</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5</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multiple testing error</a:t>
            </a:r>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42</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6</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7</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fully-connected hidden layers in- between. Each layer is represented as a series of neurons and progressively extracts higher and higher-level features of the input until the final layer essentially makes a decision about what the input shows. The more layers the network has, the higher- level features it will learn.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8</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Where the “deep” part comes in, is that the system, as time goes on and it gains more experience, can increase its probability of a correct classification, by “training” itself on the new data it receives. In other words it can learn from its mistakes -just like us. For example it may incorrectly decide that a particular vehicle was a certain make and model, based on their similar size and engine noise, overlooking another differentiator which it determined had a low probability of being important to the decision. By learning that this differentiator is, in fact, vital to understanding the difference between two vehicles, it improves the probability of a correct outcome next time.</a:t>
            </a:r>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9</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10</a:t>
            </a:fld>
            <a:endParaRPr lang="en-US"/>
          </a:p>
        </p:txBody>
      </p:sp>
    </p:spTree>
    <p:extLst>
      <p:ext uri="{BB962C8B-B14F-4D97-AF65-F5344CB8AC3E}">
        <p14:creationId xmlns:p14="http://schemas.microsoft.com/office/powerpoint/2010/main" val="1537777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BE97476-22AD-7346-BF73-79234B257909}" type="datetime1">
              <a:rPr lang="en-US" smtClean="0"/>
              <a:t>6/1/17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7D71E1-B783-0B41-8160-37BA3E1C30C8}" type="datetime1">
              <a:rPr lang="en-US" smtClean="0"/>
              <a:t>6/1/17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BD29128-FB74-4C49-97BF-0C0E22E789DB}" type="datetime1">
              <a:rPr lang="en-US" smtClean="0"/>
              <a:t>6/1/17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1CBAA86-F0E8-8A41-9774-B2D46179EE74}" type="datetime1">
              <a:rPr lang="en-US" smtClean="0"/>
              <a:t>6/1/17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0133646-E649-9E4F-8D9E-533633DE0ADB}" type="datetime1">
              <a:rPr lang="en-US" smtClean="0"/>
              <a:t>6/1/17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E49D6D3-EE8E-314D-8B98-BB7E6835BDFC}" type="datetime1">
              <a:rPr lang="en-US" smtClean="0"/>
              <a:t>6/1/17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F01C14D-32AF-5B4B-A683-A6F72DC63B9A}" type="datetime1">
              <a:rPr lang="en-US" smtClean="0"/>
              <a:t>6/1/17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ED6D905-5902-4A4A-B365-82DFB615ADD1}" type="datetime1">
              <a:rPr lang="en-US" smtClean="0"/>
              <a:t>6/1/17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5154754-9B34-A84D-915C-696D917265A7}" type="datetime1">
              <a:rPr lang="en-US" smtClean="0"/>
              <a:t>6/1/17</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45698D2-572B-A64E-8F83-3BF047B5456C}" type="datetime1">
              <a:rPr lang="en-US" smtClean="0"/>
              <a:t>6/1/17</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19954A3-9DFD-4C44-94BA-B95130A3BA1C}"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286B600-4B73-BD47-9466-F225C97C854E}" type="datetime1">
              <a:rPr lang="en-US" smtClean="0"/>
              <a:t>6/1/17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2F930F8-7592-F646-86B0-882269F61AAD}" type="datetime1">
              <a:rPr lang="en-US" smtClean="0"/>
              <a:t>6/1/17</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511209"/>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2" name="Title 1"/>
          <p:cNvSpPr>
            <a:spLocks noGrp="1"/>
          </p:cNvSpPr>
          <p:nvPr>
            <p:ph type="ctrTitle"/>
          </p:nvPr>
        </p:nvSpPr>
        <p:spPr>
          <a:xfrm>
            <a:off x="1097280" y="3267856"/>
            <a:ext cx="10058400" cy="1057256"/>
          </a:xfrm>
        </p:spPr>
        <p:txBody>
          <a:bodyPr/>
          <a:lstStyle/>
          <a:p>
            <a:pPr algn="l"/>
            <a:r>
              <a:rPr lang="en-US" sz="4800" dirty="0" smtClean="0"/>
              <a:t>Introduction to Deep Learning</a:t>
            </a:r>
            <a:endParaRPr lang="en-US" sz="4800" dirty="0"/>
          </a:p>
        </p:txBody>
      </p:sp>
      <p:sp>
        <p:nvSpPr>
          <p:cNvPr id="3" name="Subtitle 2"/>
          <p:cNvSpPr>
            <a:spLocks noGrp="1"/>
          </p:cNvSpPr>
          <p:nvPr>
            <p:ph type="subTitle" idx="1"/>
          </p:nvPr>
        </p:nvSpPr>
        <p:spPr/>
        <p:txBody>
          <a:bodyPr/>
          <a:lstStyle/>
          <a:p>
            <a:r>
              <a:rPr lang="en-US" dirty="0" smtClean="0"/>
              <a:t>CYNTHIA CORREA</a:t>
            </a:r>
            <a:endParaRPr lang="en-US" dirty="0"/>
          </a:p>
        </p:txBody>
      </p:sp>
    </p:spTree>
    <p:extLst>
      <p:ext uri="{BB962C8B-B14F-4D97-AF65-F5344CB8AC3E}">
        <p14:creationId xmlns:p14="http://schemas.microsoft.com/office/powerpoint/2010/main" val="47121858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Strengths of Deep Neural Networks</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10</a:t>
            </a:fld>
            <a:endParaRPr lang="en-US" dirty="0"/>
          </a:p>
        </p:txBody>
      </p:sp>
      <p:sp>
        <p:nvSpPr>
          <p:cNvPr id="6" name="TextBox 5"/>
          <p:cNvSpPr txBox="1"/>
          <p:nvPr/>
        </p:nvSpPr>
        <p:spPr>
          <a:xfrm>
            <a:off x="1469008" y="2015782"/>
            <a:ext cx="9563853" cy="2308324"/>
          </a:xfrm>
          <a:prstGeom prst="rect">
            <a:avLst/>
          </a:prstGeom>
          <a:noFill/>
        </p:spPr>
        <p:txBody>
          <a:bodyPr wrap="square" rtlCol="0">
            <a:spAutoFit/>
          </a:bodyPr>
          <a:lstStyle/>
          <a:p>
            <a:r>
              <a:rPr lang="en-US" sz="3600" dirty="0" smtClean="0"/>
              <a:t>Classifying based on combinations of features or units</a:t>
            </a:r>
          </a:p>
          <a:p>
            <a:endParaRPr lang="en-US" sz="3600" dirty="0"/>
          </a:p>
          <a:p>
            <a:r>
              <a:rPr lang="en-US" sz="3600" dirty="0" smtClean="0"/>
              <a:t>Things that human brains do automatically  </a:t>
            </a:r>
            <a:endParaRPr lang="en-US" sz="3600" dirty="0"/>
          </a:p>
        </p:txBody>
      </p:sp>
    </p:spTree>
    <p:extLst>
      <p:ext uri="{BB962C8B-B14F-4D97-AF65-F5344CB8AC3E}">
        <p14:creationId xmlns:p14="http://schemas.microsoft.com/office/powerpoint/2010/main" val="5109992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Strengths of Deep Neural Networks</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11</a:t>
            </a:fld>
            <a:endParaRPr lang="en-US" dirty="0"/>
          </a:p>
        </p:txBody>
      </p:sp>
      <p:sp>
        <p:nvSpPr>
          <p:cNvPr id="6" name="TextBox 5"/>
          <p:cNvSpPr txBox="1"/>
          <p:nvPr/>
        </p:nvSpPr>
        <p:spPr>
          <a:xfrm>
            <a:off x="1469008" y="2015782"/>
            <a:ext cx="9563853" cy="2308324"/>
          </a:xfrm>
          <a:prstGeom prst="rect">
            <a:avLst/>
          </a:prstGeom>
          <a:noFill/>
        </p:spPr>
        <p:txBody>
          <a:bodyPr wrap="square" rtlCol="0">
            <a:spAutoFit/>
          </a:bodyPr>
          <a:lstStyle/>
          <a:p>
            <a:r>
              <a:rPr lang="en-US" sz="3600" dirty="0" smtClean="0"/>
              <a:t>Classifying based on combinations of features or units</a:t>
            </a:r>
          </a:p>
          <a:p>
            <a:endParaRPr lang="en-US" sz="3600" dirty="0"/>
          </a:p>
          <a:p>
            <a:r>
              <a:rPr lang="en-US" sz="3600" dirty="0" smtClean="0"/>
              <a:t>Things that human brains do automatically  </a:t>
            </a:r>
            <a:endParaRPr lang="en-US" sz="3600" dirty="0"/>
          </a:p>
        </p:txBody>
      </p:sp>
    </p:spTree>
    <p:extLst>
      <p:ext uri="{BB962C8B-B14F-4D97-AF65-F5344CB8AC3E}">
        <p14:creationId xmlns:p14="http://schemas.microsoft.com/office/powerpoint/2010/main" val="265556646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12</a:t>
            </a:fld>
            <a:endParaRPr lang="en-US" dirty="0"/>
          </a:p>
        </p:txBody>
      </p:sp>
      <p:sp>
        <p:nvSpPr>
          <p:cNvPr id="6" name="TextBox 5"/>
          <p:cNvSpPr txBox="1"/>
          <p:nvPr/>
        </p:nvSpPr>
        <p:spPr>
          <a:xfrm>
            <a:off x="1469008" y="1737360"/>
            <a:ext cx="9563853" cy="4524316"/>
          </a:xfrm>
          <a:prstGeom prst="rect">
            <a:avLst/>
          </a:prstGeom>
          <a:noFill/>
        </p:spPr>
        <p:txBody>
          <a:bodyPr wrap="square" rtlCol="0">
            <a:spAutoFit/>
          </a:bodyPr>
          <a:lstStyle/>
          <a:p>
            <a:pPr marL="285750" indent="-285750">
              <a:buFont typeface="Arial"/>
              <a:buChar char="•"/>
            </a:pPr>
            <a:r>
              <a:rPr lang="en-US" sz="3600" dirty="0" smtClean="0"/>
              <a:t>Image and speech recognition</a:t>
            </a:r>
          </a:p>
          <a:p>
            <a:pPr marL="285750" indent="-285750">
              <a:buFont typeface="Arial"/>
              <a:buChar char="•"/>
            </a:pPr>
            <a:r>
              <a:rPr lang="en-US" sz="3600" dirty="0" smtClean="0"/>
              <a:t>Generating text</a:t>
            </a:r>
          </a:p>
          <a:p>
            <a:pPr marL="285750" indent="-285750">
              <a:buFont typeface="Arial"/>
              <a:buChar char="•"/>
            </a:pPr>
            <a:r>
              <a:rPr lang="en-US" sz="3600" dirty="0" smtClean="0"/>
              <a:t>Translating languages</a:t>
            </a:r>
          </a:p>
          <a:p>
            <a:pPr marL="285750" indent="-285750">
              <a:buFont typeface="Arial"/>
              <a:buChar char="•"/>
            </a:pPr>
            <a:r>
              <a:rPr lang="en-US" sz="3600" dirty="0" smtClean="0"/>
              <a:t>Spatial navigation</a:t>
            </a:r>
          </a:p>
          <a:p>
            <a:pPr marL="285750" indent="-285750">
              <a:buFont typeface="Arial"/>
              <a:buChar char="•"/>
            </a:pPr>
            <a:r>
              <a:rPr lang="en-US" sz="3600" dirty="0" smtClean="0"/>
              <a:t>Playing games</a:t>
            </a:r>
          </a:p>
          <a:p>
            <a:pPr marL="285750" indent="-285750">
              <a:buFont typeface="Arial"/>
              <a:buChar char="•"/>
            </a:pPr>
            <a:r>
              <a:rPr lang="en-US" sz="3600" dirty="0" smtClean="0"/>
              <a:t>Predicting court decisions</a:t>
            </a:r>
          </a:p>
          <a:p>
            <a:pPr marL="285750" indent="-285750">
              <a:buFont typeface="Arial"/>
              <a:buChar char="•"/>
            </a:pPr>
            <a:r>
              <a:rPr lang="en-US" sz="3600" dirty="0" smtClean="0"/>
              <a:t>Precision medicine</a:t>
            </a:r>
          </a:p>
          <a:p>
            <a:pPr marL="285750" indent="-285750">
              <a:buFont typeface="Arial"/>
              <a:buChar char="•"/>
            </a:pPr>
            <a:r>
              <a:rPr lang="en-US" sz="3600" dirty="0" smtClean="0"/>
              <a:t>Robotics</a:t>
            </a:r>
            <a:endParaRPr lang="en-US" sz="3600" dirty="0"/>
          </a:p>
        </p:txBody>
      </p:sp>
    </p:spTree>
    <p:extLst>
      <p:ext uri="{BB962C8B-B14F-4D97-AF65-F5344CB8AC3E}">
        <p14:creationId xmlns:p14="http://schemas.microsoft.com/office/powerpoint/2010/main" val="5109992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Blowing away the competition</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4" name="Picture 3"/>
          <p:cNvPicPr>
            <a:picLocks noChangeAspect="1"/>
          </p:cNvPicPr>
          <p:nvPr/>
        </p:nvPicPr>
        <p:blipFill>
          <a:blip r:embed="rId4"/>
          <a:stretch>
            <a:fillRect/>
          </a:stretch>
        </p:blipFill>
        <p:spPr>
          <a:xfrm>
            <a:off x="2456695" y="1737360"/>
            <a:ext cx="7137763" cy="4387598"/>
          </a:xfrm>
          <a:prstGeom prst="rect">
            <a:avLst/>
          </a:prstGeom>
        </p:spPr>
      </p:pic>
    </p:spTree>
    <p:extLst>
      <p:ext uri="{BB962C8B-B14F-4D97-AF65-F5344CB8AC3E}">
        <p14:creationId xmlns:p14="http://schemas.microsoft.com/office/powerpoint/2010/main" val="387889650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t>
            </a:r>
            <a:r>
              <a:rPr lang="en-US" dirty="0" smtClean="0"/>
              <a:t>acial Recognition </a:t>
            </a:r>
            <a:r>
              <a:rPr lang="mr-IN" dirty="0" smtClean="0"/>
              <a:t>–</a:t>
            </a:r>
            <a:r>
              <a:rPr lang="en-US" dirty="0" smtClean="0"/>
              <a:t> Applications?</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9" name="Picture 8"/>
          <p:cNvPicPr>
            <a:picLocks noChangeAspect="1"/>
          </p:cNvPicPr>
          <p:nvPr/>
        </p:nvPicPr>
        <p:blipFill>
          <a:blip r:embed="rId4"/>
          <a:stretch>
            <a:fillRect/>
          </a:stretch>
        </p:blipFill>
        <p:spPr>
          <a:xfrm>
            <a:off x="3303965" y="1737360"/>
            <a:ext cx="4788759" cy="4231289"/>
          </a:xfrm>
          <a:prstGeom prst="rect">
            <a:avLst/>
          </a:prstGeom>
        </p:spPr>
      </p:pic>
    </p:spTree>
    <p:extLst>
      <p:ext uri="{BB962C8B-B14F-4D97-AF65-F5344CB8AC3E}">
        <p14:creationId xmlns:p14="http://schemas.microsoft.com/office/powerpoint/2010/main" val="84233386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Neural Networks</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15</a:t>
            </a:fld>
            <a:endParaRPr lang="en-US" dirty="0"/>
          </a:p>
        </p:txBody>
      </p:sp>
      <p:pic>
        <p:nvPicPr>
          <p:cNvPr id="6" name="Picture 5"/>
          <p:cNvPicPr>
            <a:picLocks noChangeAspect="1"/>
          </p:cNvPicPr>
          <p:nvPr/>
        </p:nvPicPr>
        <p:blipFill>
          <a:blip r:embed="rId4"/>
          <a:stretch>
            <a:fillRect/>
          </a:stretch>
        </p:blipFill>
        <p:spPr>
          <a:xfrm>
            <a:off x="1306701" y="1737360"/>
            <a:ext cx="8481875" cy="4058314"/>
          </a:xfrm>
          <a:prstGeom prst="rect">
            <a:avLst/>
          </a:prstGeom>
        </p:spPr>
      </p:pic>
      <p:sp>
        <p:nvSpPr>
          <p:cNvPr id="7" name="TextBox 6"/>
          <p:cNvSpPr txBox="1"/>
          <p:nvPr/>
        </p:nvSpPr>
        <p:spPr>
          <a:xfrm>
            <a:off x="0" y="5655358"/>
            <a:ext cx="12022111" cy="584776"/>
          </a:xfrm>
          <a:prstGeom prst="rect">
            <a:avLst/>
          </a:prstGeom>
          <a:noFill/>
        </p:spPr>
        <p:txBody>
          <a:bodyPr wrap="square" rtlCol="0">
            <a:spAutoFit/>
          </a:bodyPr>
          <a:lstStyle/>
          <a:p>
            <a:r>
              <a:rPr lang="en-US" sz="3200" dirty="0" smtClean="0"/>
              <a:t>  Hierarchy:      Input layer     Hidden Layers     Output Layer</a:t>
            </a:r>
            <a:endParaRPr lang="en-US" sz="3200" dirty="0"/>
          </a:p>
        </p:txBody>
      </p:sp>
      <p:sp>
        <p:nvSpPr>
          <p:cNvPr id="8" name="TextBox 7"/>
          <p:cNvSpPr txBox="1"/>
          <p:nvPr/>
        </p:nvSpPr>
        <p:spPr>
          <a:xfrm>
            <a:off x="10481983" y="4375656"/>
            <a:ext cx="1331288" cy="923330"/>
          </a:xfrm>
          <a:prstGeom prst="rect">
            <a:avLst/>
          </a:prstGeom>
          <a:noFill/>
        </p:spPr>
        <p:txBody>
          <a:bodyPr wrap="square" rtlCol="0">
            <a:spAutoFit/>
          </a:bodyPr>
          <a:lstStyle/>
          <a:p>
            <a:r>
              <a:rPr lang="en-US" dirty="0" smtClean="0"/>
              <a:t>“Tom, Mike, Jim, </a:t>
            </a:r>
            <a:r>
              <a:rPr lang="en-US" dirty="0" err="1" smtClean="0"/>
              <a:t>etc</a:t>
            </a:r>
            <a:r>
              <a:rPr lang="en-US" dirty="0" smtClean="0"/>
              <a:t>, </a:t>
            </a:r>
            <a:r>
              <a:rPr lang="en-US" dirty="0" err="1" smtClean="0"/>
              <a:t>etc</a:t>
            </a:r>
            <a:r>
              <a:rPr lang="en-US" dirty="0" smtClean="0"/>
              <a:t>”</a:t>
            </a:r>
            <a:endParaRPr lang="en-US" dirty="0"/>
          </a:p>
        </p:txBody>
      </p:sp>
    </p:spTree>
    <p:extLst>
      <p:ext uri="{BB962C8B-B14F-4D97-AF65-F5344CB8AC3E}">
        <p14:creationId xmlns:p14="http://schemas.microsoft.com/office/powerpoint/2010/main" val="412145952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care how it works?</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6" name="Picture 5"/>
          <p:cNvPicPr>
            <a:picLocks noChangeAspect="1"/>
          </p:cNvPicPr>
          <p:nvPr/>
        </p:nvPicPr>
        <p:blipFill>
          <a:blip r:embed="rId4"/>
          <a:stretch>
            <a:fillRect/>
          </a:stretch>
        </p:blipFill>
        <p:spPr>
          <a:xfrm>
            <a:off x="1306702" y="1737360"/>
            <a:ext cx="6050792" cy="2895116"/>
          </a:xfrm>
          <a:prstGeom prst="rect">
            <a:avLst/>
          </a:prstGeom>
        </p:spPr>
      </p:pic>
      <p:sp>
        <p:nvSpPr>
          <p:cNvPr id="4" name="TextBox 3"/>
          <p:cNvSpPr txBox="1"/>
          <p:nvPr/>
        </p:nvSpPr>
        <p:spPr>
          <a:xfrm>
            <a:off x="7784069" y="1627692"/>
            <a:ext cx="4232778" cy="4832093"/>
          </a:xfrm>
          <a:prstGeom prst="rect">
            <a:avLst/>
          </a:prstGeom>
          <a:noFill/>
        </p:spPr>
        <p:txBody>
          <a:bodyPr wrap="square" rtlCol="0">
            <a:spAutoFit/>
          </a:bodyPr>
          <a:lstStyle/>
          <a:p>
            <a:pPr marL="457200" indent="-457200">
              <a:buFont typeface="Arial"/>
              <a:buChar char="•"/>
            </a:pPr>
            <a:r>
              <a:rPr lang="en-US" sz="2800" dirty="0" smtClean="0"/>
              <a:t>Troubleshooting</a:t>
            </a:r>
          </a:p>
          <a:p>
            <a:pPr marL="457200" indent="-457200">
              <a:buFont typeface="Arial"/>
              <a:buChar char="•"/>
            </a:pPr>
            <a:endParaRPr lang="en-US" sz="2800" dirty="0"/>
          </a:p>
          <a:p>
            <a:pPr marL="457200" indent="-457200">
              <a:buFont typeface="Arial"/>
              <a:buChar char="•"/>
            </a:pPr>
            <a:r>
              <a:rPr lang="en-US" sz="2800" dirty="0" smtClean="0"/>
              <a:t>Literature</a:t>
            </a:r>
          </a:p>
          <a:p>
            <a:pPr marL="285750" indent="-285750">
              <a:buFont typeface="Arial"/>
              <a:buChar char="•"/>
            </a:pPr>
            <a:endParaRPr lang="en-US" sz="2800" dirty="0"/>
          </a:p>
          <a:p>
            <a:pPr marL="285750" indent="-285750">
              <a:buFont typeface="Arial"/>
              <a:buChar char="•"/>
            </a:pPr>
            <a:r>
              <a:rPr lang="en-US" sz="2800" dirty="0" smtClean="0"/>
              <a:t>Analytical Translation</a:t>
            </a:r>
          </a:p>
          <a:p>
            <a:pPr marL="285750" indent="-285750">
              <a:buFont typeface="Arial"/>
              <a:buChar char="•"/>
            </a:pPr>
            <a:endParaRPr lang="en-US" sz="2800" dirty="0"/>
          </a:p>
          <a:p>
            <a:pPr marL="285750" indent="-285750">
              <a:buFont typeface="Arial"/>
              <a:buChar char="•"/>
            </a:pPr>
            <a:r>
              <a:rPr lang="en-US" sz="2800" dirty="0" smtClean="0"/>
              <a:t>Beat benchmarks</a:t>
            </a:r>
          </a:p>
          <a:p>
            <a:pPr marL="285750" indent="-285750">
              <a:buFont typeface="Arial"/>
              <a:buChar char="•"/>
            </a:pPr>
            <a:endParaRPr lang="en-US" sz="2800" dirty="0"/>
          </a:p>
          <a:p>
            <a:pPr marL="285750" indent="-285750">
              <a:buFont typeface="Arial"/>
              <a:buChar char="•"/>
            </a:pPr>
            <a:r>
              <a:rPr lang="en-US" sz="2800" dirty="0" smtClean="0"/>
              <a:t>Understand</a:t>
            </a:r>
          </a:p>
          <a:p>
            <a:pPr marL="285750" indent="-285750">
              <a:buFont typeface="Arial"/>
              <a:buChar char="•"/>
            </a:pPr>
            <a:endParaRPr lang="en-US" sz="2800" dirty="0"/>
          </a:p>
          <a:p>
            <a:pPr marL="285750" indent="-285750">
              <a:buFont typeface="Arial"/>
              <a:buChar char="•"/>
            </a:pPr>
            <a:r>
              <a:rPr lang="en-US" sz="2800" dirty="0" smtClean="0"/>
              <a:t>Stand out</a:t>
            </a:r>
            <a:endParaRPr lang="en-US" sz="2800" dirty="0"/>
          </a:p>
        </p:txBody>
      </p:sp>
      <p:sp>
        <p:nvSpPr>
          <p:cNvPr id="9" name="TextBox 8"/>
          <p:cNvSpPr txBox="1"/>
          <p:nvPr/>
        </p:nvSpPr>
        <p:spPr>
          <a:xfrm>
            <a:off x="1657048" y="5273524"/>
            <a:ext cx="4826000" cy="523220"/>
          </a:xfrm>
          <a:prstGeom prst="rect">
            <a:avLst/>
          </a:prstGeom>
          <a:noFill/>
        </p:spPr>
        <p:txBody>
          <a:bodyPr wrap="square" rtlCol="0">
            <a:spAutoFit/>
          </a:bodyPr>
          <a:lstStyle/>
          <a:p>
            <a:pPr marL="285750" indent="-285750">
              <a:buFont typeface="Arial"/>
              <a:buChar char="•"/>
            </a:pPr>
            <a:r>
              <a:rPr lang="en-US" sz="2800" dirty="0" smtClean="0"/>
              <a:t>Only have to do it once!</a:t>
            </a:r>
            <a:endParaRPr lang="en-US" sz="2800" dirty="0"/>
          </a:p>
        </p:txBody>
      </p:sp>
    </p:spTree>
    <p:extLst>
      <p:ext uri="{BB962C8B-B14F-4D97-AF65-F5344CB8AC3E}">
        <p14:creationId xmlns:p14="http://schemas.microsoft.com/office/powerpoint/2010/main" val="40303410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Neurons inform next layer neurons</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17</a:t>
            </a:fld>
            <a:endParaRPr lang="en-US" dirty="0"/>
          </a:p>
        </p:txBody>
      </p:sp>
      <p:pic>
        <p:nvPicPr>
          <p:cNvPr id="4" name="Picture 3"/>
          <p:cNvPicPr>
            <a:picLocks noChangeAspect="1"/>
          </p:cNvPicPr>
          <p:nvPr/>
        </p:nvPicPr>
        <p:blipFill>
          <a:blip r:embed="rId4"/>
          <a:stretch>
            <a:fillRect/>
          </a:stretch>
        </p:blipFill>
        <p:spPr>
          <a:xfrm>
            <a:off x="2075580" y="1958881"/>
            <a:ext cx="7977943" cy="3798617"/>
          </a:xfrm>
          <a:prstGeom prst="rect">
            <a:avLst/>
          </a:prstGeom>
        </p:spPr>
      </p:pic>
    </p:spTree>
    <p:extLst>
      <p:ext uri="{BB962C8B-B14F-4D97-AF65-F5344CB8AC3E}">
        <p14:creationId xmlns:p14="http://schemas.microsoft.com/office/powerpoint/2010/main" val="7453634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Each neuron filters and detects</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18</a:t>
            </a:fld>
            <a:endParaRPr lang="en-US" dirty="0"/>
          </a:p>
        </p:txBody>
      </p:sp>
      <p:pic>
        <p:nvPicPr>
          <p:cNvPr id="6" name="Picture 5"/>
          <p:cNvPicPr>
            <a:picLocks noChangeAspect="1"/>
          </p:cNvPicPr>
          <p:nvPr/>
        </p:nvPicPr>
        <p:blipFill>
          <a:blip r:embed="rId4"/>
          <a:stretch>
            <a:fillRect/>
          </a:stretch>
        </p:blipFill>
        <p:spPr>
          <a:xfrm>
            <a:off x="1306701" y="1737360"/>
            <a:ext cx="8481875" cy="4058314"/>
          </a:xfrm>
          <a:prstGeom prst="rect">
            <a:avLst/>
          </a:prstGeom>
        </p:spPr>
      </p:pic>
      <p:sp>
        <p:nvSpPr>
          <p:cNvPr id="8" name="TextBox 7"/>
          <p:cNvSpPr txBox="1"/>
          <p:nvPr/>
        </p:nvSpPr>
        <p:spPr>
          <a:xfrm>
            <a:off x="10481983" y="4375656"/>
            <a:ext cx="1331288" cy="923330"/>
          </a:xfrm>
          <a:prstGeom prst="rect">
            <a:avLst/>
          </a:prstGeom>
          <a:noFill/>
        </p:spPr>
        <p:txBody>
          <a:bodyPr wrap="square" rtlCol="0">
            <a:spAutoFit/>
          </a:bodyPr>
          <a:lstStyle/>
          <a:p>
            <a:r>
              <a:rPr lang="en-US" dirty="0" smtClean="0"/>
              <a:t>“Tom, Mike, Jim, </a:t>
            </a:r>
            <a:r>
              <a:rPr lang="en-US" dirty="0" err="1" smtClean="0"/>
              <a:t>etc</a:t>
            </a:r>
            <a:r>
              <a:rPr lang="en-US" dirty="0" smtClean="0"/>
              <a:t>, </a:t>
            </a:r>
            <a:r>
              <a:rPr lang="en-US" dirty="0" err="1" smtClean="0"/>
              <a:t>etc</a:t>
            </a:r>
            <a:r>
              <a:rPr lang="en-US" dirty="0" smtClean="0"/>
              <a:t>”</a:t>
            </a:r>
            <a:endParaRPr lang="en-US" dirty="0"/>
          </a:p>
        </p:txBody>
      </p:sp>
      <p:pic>
        <p:nvPicPr>
          <p:cNvPr id="4" name="Picture 3"/>
          <p:cNvPicPr>
            <a:picLocks noChangeAspect="1"/>
          </p:cNvPicPr>
          <p:nvPr/>
        </p:nvPicPr>
        <p:blipFill>
          <a:blip r:embed="rId5"/>
          <a:stretch>
            <a:fillRect/>
          </a:stretch>
        </p:blipFill>
        <p:spPr>
          <a:xfrm>
            <a:off x="347244" y="2190750"/>
            <a:ext cx="3619500" cy="1231900"/>
          </a:xfrm>
          <a:prstGeom prst="rect">
            <a:avLst/>
          </a:prstGeom>
        </p:spPr>
      </p:pic>
    </p:spTree>
    <p:extLst>
      <p:ext uri="{BB962C8B-B14F-4D97-AF65-F5344CB8AC3E}">
        <p14:creationId xmlns:p14="http://schemas.microsoft.com/office/powerpoint/2010/main" val="30036019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Connections have different weights</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7" name="Picture 6"/>
          <p:cNvPicPr>
            <a:picLocks noChangeAspect="1"/>
          </p:cNvPicPr>
          <p:nvPr/>
        </p:nvPicPr>
        <p:blipFill>
          <a:blip r:embed="rId4"/>
          <a:stretch>
            <a:fillRect/>
          </a:stretch>
        </p:blipFill>
        <p:spPr>
          <a:xfrm>
            <a:off x="2988116" y="2056127"/>
            <a:ext cx="5428075" cy="4036470"/>
          </a:xfrm>
          <a:prstGeom prst="rect">
            <a:avLst/>
          </a:prstGeom>
        </p:spPr>
      </p:pic>
    </p:spTree>
    <p:extLst>
      <p:ext uri="{BB962C8B-B14F-4D97-AF65-F5344CB8AC3E}">
        <p14:creationId xmlns:p14="http://schemas.microsoft.com/office/powerpoint/2010/main" val="75268590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5" name="Slide Number Placeholder 4"/>
          <p:cNvSpPr>
            <a:spLocks noGrp="1"/>
          </p:cNvSpPr>
          <p:nvPr>
            <p:ph type="sldNum" sz="quarter" idx="12"/>
          </p:nvPr>
        </p:nvSpPr>
        <p:spPr/>
        <p:txBody>
          <a:bodyPr/>
          <a:lstStyle/>
          <a:p>
            <a:fld id="{D57F1E4F-1CFF-5643-939E-217C01CDF565}" type="slidenum">
              <a:rPr lang="en-US" smtClean="0"/>
              <a:pPr/>
              <a:t>2</a:t>
            </a:fld>
            <a:endParaRPr lang="en-US" dirty="0"/>
          </a:p>
        </p:txBody>
      </p:sp>
      <p:pic>
        <p:nvPicPr>
          <p:cNvPr id="6" name="Picture 5"/>
          <p:cNvPicPr>
            <a:picLocks noChangeAspect="1"/>
          </p:cNvPicPr>
          <p:nvPr/>
        </p:nvPicPr>
        <p:blipFill>
          <a:blip r:embed="rId4"/>
          <a:stretch>
            <a:fillRect/>
          </a:stretch>
        </p:blipFill>
        <p:spPr>
          <a:xfrm>
            <a:off x="1231900" y="1828513"/>
            <a:ext cx="9544141" cy="4323521"/>
          </a:xfrm>
          <a:prstGeom prst="rect">
            <a:avLst/>
          </a:prstGeom>
        </p:spPr>
      </p:pic>
    </p:spTree>
    <p:extLst>
      <p:ext uri="{BB962C8B-B14F-4D97-AF65-F5344CB8AC3E}">
        <p14:creationId xmlns:p14="http://schemas.microsoft.com/office/powerpoint/2010/main" val="33648815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4367" y="286603"/>
            <a:ext cx="11547744" cy="1450757"/>
          </a:xfrm>
        </p:spPr>
        <p:txBody>
          <a:bodyPr>
            <a:normAutofit/>
          </a:bodyPr>
          <a:lstStyle/>
          <a:p>
            <a:r>
              <a:rPr lang="en-US" sz="4400" dirty="0" smtClean="0"/>
              <a:t>Input is judged using </a:t>
            </a:r>
            <a:r>
              <a:rPr lang="en-US" sz="4400" dirty="0"/>
              <a:t>an </a:t>
            </a:r>
            <a:r>
              <a:rPr lang="en-US" sz="4400" dirty="0" smtClean="0"/>
              <a:t>activation function</a:t>
            </a:r>
            <a:endParaRPr lang="en-US" sz="440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20</a:t>
            </a:fld>
            <a:endParaRPr lang="en-US" dirty="0"/>
          </a:p>
        </p:txBody>
      </p:sp>
      <p:pic>
        <p:nvPicPr>
          <p:cNvPr id="4" name="Picture 3"/>
          <p:cNvPicPr>
            <a:picLocks noChangeAspect="1"/>
          </p:cNvPicPr>
          <p:nvPr/>
        </p:nvPicPr>
        <p:blipFill>
          <a:blip r:embed="rId4"/>
          <a:stretch>
            <a:fillRect/>
          </a:stretch>
        </p:blipFill>
        <p:spPr>
          <a:xfrm>
            <a:off x="1097280" y="1982381"/>
            <a:ext cx="5115399" cy="4295208"/>
          </a:xfrm>
          <a:prstGeom prst="rect">
            <a:avLst/>
          </a:prstGeom>
        </p:spPr>
      </p:pic>
      <p:sp>
        <p:nvSpPr>
          <p:cNvPr id="6" name="TextBox 5"/>
          <p:cNvSpPr txBox="1"/>
          <p:nvPr/>
        </p:nvSpPr>
        <p:spPr>
          <a:xfrm>
            <a:off x="7054255" y="2096031"/>
            <a:ext cx="4876000" cy="2862322"/>
          </a:xfrm>
          <a:prstGeom prst="rect">
            <a:avLst/>
          </a:prstGeom>
          <a:noFill/>
        </p:spPr>
        <p:txBody>
          <a:bodyPr wrap="square" rtlCol="0">
            <a:spAutoFit/>
          </a:bodyPr>
          <a:lstStyle/>
          <a:p>
            <a:pPr marL="571500" indent="-571500">
              <a:buFont typeface="Arial"/>
              <a:buChar char="•"/>
            </a:pPr>
            <a:r>
              <a:rPr lang="en-US" sz="3600" dirty="0" smtClean="0"/>
              <a:t>Activation or transfer function</a:t>
            </a:r>
          </a:p>
          <a:p>
            <a:pPr marL="571500" indent="-571500">
              <a:buFont typeface="Arial"/>
              <a:buChar char="•"/>
            </a:pPr>
            <a:r>
              <a:rPr lang="en-US" sz="3600" dirty="0" smtClean="0"/>
              <a:t>Nonlinear</a:t>
            </a:r>
          </a:p>
          <a:p>
            <a:pPr marL="571500" indent="-571500">
              <a:buFont typeface="Arial"/>
              <a:buChar char="•"/>
            </a:pPr>
            <a:r>
              <a:rPr lang="en-US" sz="3600" dirty="0" smtClean="0"/>
              <a:t>Rectified Linear Unit (</a:t>
            </a:r>
            <a:r>
              <a:rPr lang="en-US" sz="3600" dirty="0" err="1" smtClean="0"/>
              <a:t>ReLU</a:t>
            </a:r>
            <a:r>
              <a:rPr lang="en-US" sz="3600" dirty="0" smtClean="0"/>
              <a:t>)</a:t>
            </a:r>
            <a:endParaRPr lang="en-US" sz="3600" dirty="0"/>
          </a:p>
        </p:txBody>
      </p:sp>
      <p:pic>
        <p:nvPicPr>
          <p:cNvPr id="7" name="Picture 6"/>
          <p:cNvPicPr>
            <a:picLocks noChangeAspect="1"/>
          </p:cNvPicPr>
          <p:nvPr/>
        </p:nvPicPr>
        <p:blipFill>
          <a:blip r:embed="rId5"/>
          <a:stretch>
            <a:fillRect/>
          </a:stretch>
        </p:blipFill>
        <p:spPr>
          <a:xfrm>
            <a:off x="6727519" y="3748733"/>
            <a:ext cx="5202736" cy="2528856"/>
          </a:xfrm>
          <a:prstGeom prst="rect">
            <a:avLst/>
          </a:prstGeom>
        </p:spPr>
      </p:pic>
    </p:spTree>
    <p:extLst>
      <p:ext uri="{BB962C8B-B14F-4D97-AF65-F5344CB8AC3E}">
        <p14:creationId xmlns:p14="http://schemas.microsoft.com/office/powerpoint/2010/main" val="7453634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792502" cy="1450757"/>
          </a:xfrm>
        </p:spPr>
        <p:txBody>
          <a:bodyPr/>
          <a:lstStyle/>
          <a:p>
            <a:r>
              <a:rPr lang="en-US" dirty="0" smtClean="0"/>
              <a:t>Node sets its value, triggers next node</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4" name="Picture 3"/>
          <p:cNvPicPr>
            <a:picLocks noChangeAspect="1"/>
          </p:cNvPicPr>
          <p:nvPr/>
        </p:nvPicPr>
        <p:blipFill>
          <a:blip r:embed="rId4"/>
          <a:stretch>
            <a:fillRect/>
          </a:stretch>
        </p:blipFill>
        <p:spPr>
          <a:xfrm>
            <a:off x="1678762" y="2548308"/>
            <a:ext cx="3080211" cy="2831353"/>
          </a:xfrm>
          <a:prstGeom prst="rect">
            <a:avLst/>
          </a:prstGeom>
        </p:spPr>
      </p:pic>
      <p:pic>
        <p:nvPicPr>
          <p:cNvPr id="8" name="Picture 7"/>
          <p:cNvPicPr>
            <a:picLocks noChangeAspect="1"/>
          </p:cNvPicPr>
          <p:nvPr/>
        </p:nvPicPr>
        <p:blipFill>
          <a:blip r:embed="rId5"/>
          <a:stretch>
            <a:fillRect/>
          </a:stretch>
        </p:blipFill>
        <p:spPr>
          <a:xfrm>
            <a:off x="7305236" y="2977639"/>
            <a:ext cx="3228455" cy="2294926"/>
          </a:xfrm>
          <a:prstGeom prst="rect">
            <a:avLst/>
          </a:prstGeom>
        </p:spPr>
      </p:pic>
    </p:spTree>
    <p:extLst>
      <p:ext uri="{BB962C8B-B14F-4D97-AF65-F5344CB8AC3E}">
        <p14:creationId xmlns:p14="http://schemas.microsoft.com/office/powerpoint/2010/main" val="322914247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792502" cy="1450757"/>
          </a:xfrm>
        </p:spPr>
        <p:txBody>
          <a:bodyPr/>
          <a:lstStyle/>
          <a:p>
            <a:r>
              <a:rPr lang="en-US" dirty="0" smtClean="0"/>
              <a:t>New value = old value + input</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22</a:t>
            </a:fld>
            <a:endParaRPr lang="en-US" dirty="0"/>
          </a:p>
        </p:txBody>
      </p:sp>
      <p:pic>
        <p:nvPicPr>
          <p:cNvPr id="4" name="Picture 3"/>
          <p:cNvPicPr>
            <a:picLocks noChangeAspect="1"/>
          </p:cNvPicPr>
          <p:nvPr/>
        </p:nvPicPr>
        <p:blipFill>
          <a:blip r:embed="rId4"/>
          <a:stretch>
            <a:fillRect/>
          </a:stretch>
        </p:blipFill>
        <p:spPr>
          <a:xfrm>
            <a:off x="1571647" y="2188215"/>
            <a:ext cx="3080211" cy="2831353"/>
          </a:xfrm>
          <a:prstGeom prst="rect">
            <a:avLst/>
          </a:prstGeom>
        </p:spPr>
      </p:pic>
      <p:pic>
        <p:nvPicPr>
          <p:cNvPr id="9" name="Picture 8"/>
          <p:cNvPicPr>
            <a:picLocks noChangeAspect="1"/>
          </p:cNvPicPr>
          <p:nvPr/>
        </p:nvPicPr>
        <p:blipFill>
          <a:blip r:embed="rId5"/>
          <a:stretch>
            <a:fillRect/>
          </a:stretch>
        </p:blipFill>
        <p:spPr>
          <a:xfrm>
            <a:off x="6395372" y="2340822"/>
            <a:ext cx="4577459" cy="2678746"/>
          </a:xfrm>
          <a:prstGeom prst="rect">
            <a:avLst/>
          </a:prstGeom>
        </p:spPr>
      </p:pic>
    </p:spTree>
    <p:extLst>
      <p:ext uri="{BB962C8B-B14F-4D97-AF65-F5344CB8AC3E}">
        <p14:creationId xmlns:p14="http://schemas.microsoft.com/office/powerpoint/2010/main" val="118990870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792502" cy="1450757"/>
          </a:xfrm>
        </p:spPr>
        <p:txBody>
          <a:bodyPr/>
          <a:lstStyle/>
          <a:p>
            <a:r>
              <a:rPr lang="en-US" dirty="0" err="1" smtClean="0"/>
              <a:t>Backpropagation</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23</a:t>
            </a:fld>
            <a:endParaRPr lang="en-US" dirty="0"/>
          </a:p>
        </p:txBody>
      </p:sp>
      <p:sp>
        <p:nvSpPr>
          <p:cNvPr id="6" name="TextBox 5"/>
          <p:cNvSpPr txBox="1"/>
          <p:nvPr/>
        </p:nvSpPr>
        <p:spPr>
          <a:xfrm>
            <a:off x="1173791" y="1881838"/>
            <a:ext cx="8816876" cy="1200329"/>
          </a:xfrm>
          <a:prstGeom prst="rect">
            <a:avLst/>
          </a:prstGeom>
          <a:noFill/>
        </p:spPr>
        <p:txBody>
          <a:bodyPr wrap="square" rtlCol="0">
            <a:spAutoFit/>
          </a:bodyPr>
          <a:lstStyle/>
          <a:p>
            <a:r>
              <a:rPr lang="en-US" sz="3600" dirty="0" smtClean="0"/>
              <a:t>The </a:t>
            </a:r>
            <a:r>
              <a:rPr lang="en-US" sz="3600" dirty="0" smtClean="0"/>
              <a:t>process</a:t>
            </a:r>
            <a:r>
              <a:rPr lang="en-US" sz="3600" dirty="0" smtClean="0"/>
              <a:t> </a:t>
            </a:r>
            <a:r>
              <a:rPr lang="en-US" sz="3600" dirty="0" smtClean="0"/>
              <a:t>to learn the correct weights</a:t>
            </a:r>
          </a:p>
          <a:p>
            <a:r>
              <a:rPr lang="en-US" sz="3600" dirty="0" smtClean="0"/>
              <a:t>Start with random weights</a:t>
            </a:r>
            <a:endParaRPr lang="en-US" sz="3600" dirty="0"/>
          </a:p>
        </p:txBody>
      </p:sp>
      <p:pic>
        <p:nvPicPr>
          <p:cNvPr id="15" name="Picture 14"/>
          <p:cNvPicPr/>
          <p:nvPr/>
        </p:nvPicPr>
        <p:blipFill>
          <a:blip r:embed="rId4">
            <a:extLst>
              <a:ext uri="{28A0092B-C50C-407E-A947-70E740481C1C}">
                <a14:useLocalDpi xmlns:a14="http://schemas.microsoft.com/office/drawing/2010/main" val="0"/>
              </a:ext>
            </a:extLst>
          </a:blip>
          <a:srcRect/>
          <a:stretch>
            <a:fillRect/>
          </a:stretch>
        </p:blipFill>
        <p:spPr bwMode="auto">
          <a:xfrm>
            <a:off x="1097280" y="3289393"/>
            <a:ext cx="3336387" cy="2235484"/>
          </a:xfrm>
          <a:prstGeom prst="rect">
            <a:avLst/>
          </a:prstGeom>
          <a:noFill/>
          <a:ln>
            <a:noFill/>
          </a:ln>
        </p:spPr>
      </p:pic>
      <p:pic>
        <p:nvPicPr>
          <p:cNvPr id="16" name="Picture 15"/>
          <p:cNvPicPr/>
          <p:nvPr/>
        </p:nvPicPr>
        <p:blipFill>
          <a:blip r:embed="rId5">
            <a:extLst>
              <a:ext uri="{28A0092B-C50C-407E-A947-70E740481C1C}">
                <a14:useLocalDpi xmlns:a14="http://schemas.microsoft.com/office/drawing/2010/main" val="0"/>
              </a:ext>
            </a:extLst>
          </a:blip>
          <a:srcRect/>
          <a:stretch>
            <a:fillRect/>
          </a:stretch>
        </p:blipFill>
        <p:spPr bwMode="auto">
          <a:xfrm>
            <a:off x="6719013" y="2708010"/>
            <a:ext cx="4823809" cy="3321749"/>
          </a:xfrm>
          <a:prstGeom prst="rect">
            <a:avLst/>
          </a:prstGeom>
          <a:noFill/>
          <a:ln>
            <a:noFill/>
          </a:ln>
        </p:spPr>
      </p:pic>
      <p:pic>
        <p:nvPicPr>
          <p:cNvPr id="4" name="Picture 3"/>
          <p:cNvPicPr>
            <a:picLocks noChangeAspect="1"/>
          </p:cNvPicPr>
          <p:nvPr/>
        </p:nvPicPr>
        <p:blipFill>
          <a:blip r:embed="rId6"/>
          <a:stretch>
            <a:fillRect/>
          </a:stretch>
        </p:blipFill>
        <p:spPr>
          <a:xfrm>
            <a:off x="4990495" y="3942478"/>
            <a:ext cx="1262743" cy="919203"/>
          </a:xfrm>
          <a:prstGeom prst="rect">
            <a:avLst/>
          </a:prstGeom>
        </p:spPr>
      </p:pic>
    </p:spTree>
    <p:extLst>
      <p:ext uri="{BB962C8B-B14F-4D97-AF65-F5344CB8AC3E}">
        <p14:creationId xmlns:p14="http://schemas.microsoft.com/office/powerpoint/2010/main" val="427684106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792502" cy="1450757"/>
          </a:xfrm>
        </p:spPr>
        <p:txBody>
          <a:bodyPr/>
          <a:lstStyle/>
          <a:p>
            <a:r>
              <a:rPr lang="en-US" dirty="0" smtClean="0"/>
              <a:t>Error in the network</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24</a:t>
            </a:fld>
            <a:endParaRPr lang="en-US" dirty="0"/>
          </a:p>
        </p:txBody>
      </p:sp>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750149" y="1890314"/>
            <a:ext cx="5712183" cy="3755201"/>
          </a:xfrm>
          <a:prstGeom prst="rect">
            <a:avLst/>
          </a:prstGeom>
          <a:noFill/>
          <a:ln>
            <a:noFill/>
          </a:ln>
        </p:spPr>
      </p:pic>
      <p:pic>
        <p:nvPicPr>
          <p:cNvPr id="7" name="Picture 6"/>
          <p:cNvPicPr>
            <a:picLocks noChangeAspect="1"/>
          </p:cNvPicPr>
          <p:nvPr/>
        </p:nvPicPr>
        <p:blipFill>
          <a:blip r:embed="rId5"/>
          <a:stretch>
            <a:fillRect/>
          </a:stretch>
        </p:blipFill>
        <p:spPr>
          <a:xfrm>
            <a:off x="8480100" y="3144761"/>
            <a:ext cx="872317" cy="801589"/>
          </a:xfrm>
          <a:prstGeom prst="rect">
            <a:avLst/>
          </a:prstGeom>
        </p:spPr>
      </p:pic>
    </p:spTree>
    <p:extLst>
      <p:ext uri="{BB962C8B-B14F-4D97-AF65-F5344CB8AC3E}">
        <p14:creationId xmlns:p14="http://schemas.microsoft.com/office/powerpoint/2010/main" val="48786293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792502" cy="1450757"/>
          </a:xfrm>
        </p:spPr>
        <p:txBody>
          <a:bodyPr/>
          <a:lstStyle/>
          <a:p>
            <a:r>
              <a:rPr lang="en-US" dirty="0" smtClean="0"/>
              <a:t>Adjust the connection weights</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25</a:t>
            </a:fld>
            <a:endParaRPr lang="en-US" dirty="0"/>
          </a:p>
        </p:txBody>
      </p:sp>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789581" y="2113420"/>
            <a:ext cx="4826314" cy="3372085"/>
          </a:xfrm>
          <a:prstGeom prst="rect">
            <a:avLst/>
          </a:prstGeom>
          <a:noFill/>
          <a:ln>
            <a:noFill/>
          </a:ln>
        </p:spPr>
      </p:pic>
      <p:pic>
        <p:nvPicPr>
          <p:cNvPr id="7" name="Picture 6"/>
          <p:cNvPicPr/>
          <p:nvPr/>
        </p:nvPicPr>
        <p:blipFill>
          <a:blip r:embed="rId5">
            <a:extLst>
              <a:ext uri="{28A0092B-C50C-407E-A947-70E740481C1C}">
                <a14:useLocalDpi xmlns:a14="http://schemas.microsoft.com/office/drawing/2010/main" val="0"/>
              </a:ext>
            </a:extLst>
          </a:blip>
          <a:srcRect/>
          <a:stretch>
            <a:fillRect/>
          </a:stretch>
        </p:blipFill>
        <p:spPr bwMode="auto">
          <a:xfrm>
            <a:off x="5805714" y="3048000"/>
            <a:ext cx="5238445" cy="640989"/>
          </a:xfrm>
          <a:prstGeom prst="rect">
            <a:avLst/>
          </a:prstGeom>
          <a:noFill/>
          <a:ln>
            <a:noFill/>
          </a:ln>
        </p:spPr>
      </p:pic>
      <p:sp>
        <p:nvSpPr>
          <p:cNvPr id="4" name="TextBox 3"/>
          <p:cNvSpPr txBox="1"/>
          <p:nvPr/>
        </p:nvSpPr>
        <p:spPr>
          <a:xfrm>
            <a:off x="5416966" y="1798028"/>
            <a:ext cx="6605145" cy="1077218"/>
          </a:xfrm>
          <a:prstGeom prst="rect">
            <a:avLst/>
          </a:prstGeom>
          <a:noFill/>
        </p:spPr>
        <p:txBody>
          <a:bodyPr wrap="square" rtlCol="0">
            <a:spAutoFit/>
          </a:bodyPr>
          <a:lstStyle/>
          <a:p>
            <a:r>
              <a:rPr lang="en-US" sz="3200" dirty="0" smtClean="0"/>
              <a:t>Improved connection weights </a:t>
            </a:r>
            <a:r>
              <a:rPr lang="en-US" sz="3200" dirty="0" err="1" smtClean="0"/>
              <a:t>W</a:t>
            </a:r>
            <a:r>
              <a:rPr lang="en-US" sz="3200" baseline="-25000" dirty="0" err="1" smtClean="0"/>
              <a:t>j,i</a:t>
            </a:r>
            <a:endParaRPr lang="en-US" sz="3200" baseline="-25000" dirty="0" smtClean="0"/>
          </a:p>
          <a:p>
            <a:r>
              <a:rPr lang="en-US" sz="3200" dirty="0"/>
              <a:t>c</a:t>
            </a:r>
            <a:r>
              <a:rPr lang="en-US" sz="3200" dirty="0" smtClean="0"/>
              <a:t>ompared to the random ones</a:t>
            </a:r>
            <a:endParaRPr lang="en-US" sz="3200" baseline="-25000" dirty="0"/>
          </a:p>
        </p:txBody>
      </p:sp>
      <p:sp>
        <p:nvSpPr>
          <p:cNvPr id="9" name="TextBox 8"/>
          <p:cNvSpPr txBox="1"/>
          <p:nvPr/>
        </p:nvSpPr>
        <p:spPr>
          <a:xfrm>
            <a:off x="5926705" y="3755392"/>
            <a:ext cx="4636556" cy="1077218"/>
          </a:xfrm>
          <a:prstGeom prst="rect">
            <a:avLst/>
          </a:prstGeom>
          <a:noFill/>
        </p:spPr>
        <p:txBody>
          <a:bodyPr wrap="square" rtlCol="0">
            <a:spAutoFit/>
          </a:bodyPr>
          <a:lstStyle/>
          <a:p>
            <a:r>
              <a:rPr lang="en-US" sz="3200" dirty="0" smtClean="0"/>
              <a:t>Improved node values </a:t>
            </a:r>
            <a:r>
              <a:rPr lang="en-US" sz="3200" dirty="0" err="1" smtClean="0"/>
              <a:t>a</a:t>
            </a:r>
            <a:r>
              <a:rPr lang="en-US" sz="3200" baseline="-25000" dirty="0" err="1" smtClean="0"/>
              <a:t>j</a:t>
            </a:r>
            <a:r>
              <a:rPr lang="en-US" sz="3200" baseline="-25000" dirty="0" smtClean="0"/>
              <a:t> </a:t>
            </a:r>
            <a:r>
              <a:rPr lang="en-US" sz="3200" dirty="0" smtClean="0"/>
              <a:t>and improved errors </a:t>
            </a:r>
            <a:endParaRPr lang="en-US" sz="3200" baseline="-25000" dirty="0"/>
          </a:p>
        </p:txBody>
      </p:sp>
      <p:pic>
        <p:nvPicPr>
          <p:cNvPr id="10" name="Picture 9"/>
          <p:cNvPicPr>
            <a:picLocks noChangeAspect="1"/>
          </p:cNvPicPr>
          <p:nvPr/>
        </p:nvPicPr>
        <p:blipFill>
          <a:blip r:embed="rId6"/>
          <a:stretch>
            <a:fillRect/>
          </a:stretch>
        </p:blipFill>
        <p:spPr>
          <a:xfrm>
            <a:off x="5888516" y="4995333"/>
            <a:ext cx="5933930" cy="606711"/>
          </a:xfrm>
          <a:prstGeom prst="rect">
            <a:avLst/>
          </a:prstGeom>
        </p:spPr>
      </p:pic>
      <p:pic>
        <p:nvPicPr>
          <p:cNvPr id="11" name="Picture 10"/>
          <p:cNvPicPr>
            <a:picLocks noChangeAspect="1"/>
          </p:cNvPicPr>
          <p:nvPr/>
        </p:nvPicPr>
        <p:blipFill>
          <a:blip r:embed="rId7"/>
          <a:stretch>
            <a:fillRect/>
          </a:stretch>
        </p:blipFill>
        <p:spPr>
          <a:xfrm>
            <a:off x="9788576" y="4223548"/>
            <a:ext cx="662803" cy="609062"/>
          </a:xfrm>
          <a:prstGeom prst="rect">
            <a:avLst/>
          </a:prstGeom>
        </p:spPr>
      </p:pic>
    </p:spTree>
    <p:extLst>
      <p:ext uri="{BB962C8B-B14F-4D97-AF65-F5344CB8AC3E}">
        <p14:creationId xmlns:p14="http://schemas.microsoft.com/office/powerpoint/2010/main" val="57021789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792502" cy="1450757"/>
          </a:xfrm>
        </p:spPr>
        <p:txBody>
          <a:bodyPr/>
          <a:lstStyle/>
          <a:p>
            <a:r>
              <a:rPr lang="en-US" dirty="0" smtClean="0"/>
              <a:t>Repeated for each input set</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26</a:t>
            </a:fld>
            <a:endParaRPr lang="en-US" dirty="0"/>
          </a:p>
        </p:txBody>
      </p:sp>
      <p:pic>
        <p:nvPicPr>
          <p:cNvPr id="7" name="Picture 6"/>
          <p:cNvPicPr/>
          <p:nvPr/>
        </p:nvPicPr>
        <p:blipFill>
          <a:blip r:embed="rId4">
            <a:extLst>
              <a:ext uri="{28A0092B-C50C-407E-A947-70E740481C1C}">
                <a14:useLocalDpi xmlns:a14="http://schemas.microsoft.com/office/drawing/2010/main" val="0"/>
              </a:ext>
            </a:extLst>
          </a:blip>
          <a:srcRect/>
          <a:stretch>
            <a:fillRect/>
          </a:stretch>
        </p:blipFill>
        <p:spPr bwMode="auto">
          <a:xfrm>
            <a:off x="1097280" y="1964273"/>
            <a:ext cx="4701540" cy="3694430"/>
          </a:xfrm>
          <a:prstGeom prst="rect">
            <a:avLst/>
          </a:prstGeom>
          <a:noFill/>
          <a:ln>
            <a:noFill/>
          </a:ln>
        </p:spPr>
      </p:pic>
      <p:pic>
        <p:nvPicPr>
          <p:cNvPr id="4" name="Picture 3"/>
          <p:cNvPicPr>
            <a:picLocks noChangeAspect="1"/>
          </p:cNvPicPr>
          <p:nvPr/>
        </p:nvPicPr>
        <p:blipFill>
          <a:blip r:embed="rId5"/>
          <a:stretch>
            <a:fillRect/>
          </a:stretch>
        </p:blipFill>
        <p:spPr>
          <a:xfrm>
            <a:off x="6286676" y="2080732"/>
            <a:ext cx="4925807" cy="3935796"/>
          </a:xfrm>
          <a:prstGeom prst="rect">
            <a:avLst/>
          </a:prstGeom>
        </p:spPr>
      </p:pic>
    </p:spTree>
    <p:extLst>
      <p:ext uri="{BB962C8B-B14F-4D97-AF65-F5344CB8AC3E}">
        <p14:creationId xmlns:p14="http://schemas.microsoft.com/office/powerpoint/2010/main" val="363927260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792502" cy="1450757"/>
          </a:xfrm>
        </p:spPr>
        <p:txBody>
          <a:bodyPr/>
          <a:lstStyle/>
          <a:p>
            <a:r>
              <a:rPr lang="en-US" dirty="0" smtClean="0"/>
              <a:t>Learning Rate</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27</a:t>
            </a:fld>
            <a:endParaRPr lang="en-US" dirty="0"/>
          </a:p>
        </p:txBody>
      </p:sp>
      <p:pic>
        <p:nvPicPr>
          <p:cNvPr id="8" name="Picture 7"/>
          <p:cNvPicPr/>
          <p:nvPr/>
        </p:nvPicPr>
        <p:blipFill>
          <a:blip r:embed="rId4">
            <a:extLst>
              <a:ext uri="{28A0092B-C50C-407E-A947-70E740481C1C}">
                <a14:useLocalDpi xmlns:a14="http://schemas.microsoft.com/office/drawing/2010/main" val="0"/>
              </a:ext>
            </a:extLst>
          </a:blip>
          <a:srcRect/>
          <a:stretch>
            <a:fillRect/>
          </a:stretch>
        </p:blipFill>
        <p:spPr bwMode="auto">
          <a:xfrm>
            <a:off x="3186112" y="1856105"/>
            <a:ext cx="5819775" cy="3145790"/>
          </a:xfrm>
          <a:prstGeom prst="rect">
            <a:avLst/>
          </a:prstGeom>
          <a:noFill/>
          <a:ln>
            <a:noFill/>
          </a:ln>
        </p:spPr>
      </p:pic>
    </p:spTree>
    <p:extLst>
      <p:ext uri="{BB962C8B-B14F-4D97-AF65-F5344CB8AC3E}">
        <p14:creationId xmlns:p14="http://schemas.microsoft.com/office/powerpoint/2010/main" val="34915219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a Neural Network</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28</a:t>
            </a:fld>
            <a:endParaRPr lang="en-US" dirty="0"/>
          </a:p>
        </p:txBody>
      </p:sp>
      <p:pic>
        <p:nvPicPr>
          <p:cNvPr id="4" name="Picture 3"/>
          <p:cNvPicPr>
            <a:picLocks noChangeAspect="1"/>
          </p:cNvPicPr>
          <p:nvPr/>
        </p:nvPicPr>
        <p:blipFill>
          <a:blip r:embed="rId4"/>
          <a:stretch>
            <a:fillRect/>
          </a:stretch>
        </p:blipFill>
        <p:spPr>
          <a:xfrm>
            <a:off x="2317421" y="2065060"/>
            <a:ext cx="6772065" cy="4310340"/>
          </a:xfrm>
          <a:prstGeom prst="rect">
            <a:avLst/>
          </a:prstGeom>
        </p:spPr>
      </p:pic>
    </p:spTree>
    <p:extLst>
      <p:ext uri="{BB962C8B-B14F-4D97-AF65-F5344CB8AC3E}">
        <p14:creationId xmlns:p14="http://schemas.microsoft.com/office/powerpoint/2010/main" val="289688757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792502" cy="1450757"/>
          </a:xfrm>
        </p:spPr>
        <p:txBody>
          <a:bodyPr/>
          <a:lstStyle/>
          <a:p>
            <a:r>
              <a:rPr lang="en-US" dirty="0" smtClean="0"/>
              <a:t>Determining connection weights</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29</a:t>
            </a:fld>
            <a:endParaRPr lang="en-US" dirty="0"/>
          </a:p>
        </p:txBody>
      </p:sp>
      <p:pic>
        <p:nvPicPr>
          <p:cNvPr id="6" name="Picture 5"/>
          <p:cNvPicPr>
            <a:picLocks noChangeAspect="1"/>
          </p:cNvPicPr>
          <p:nvPr/>
        </p:nvPicPr>
        <p:blipFill>
          <a:blip r:embed="rId4"/>
          <a:stretch>
            <a:fillRect/>
          </a:stretch>
        </p:blipFill>
        <p:spPr>
          <a:xfrm>
            <a:off x="1097280" y="2351708"/>
            <a:ext cx="4442104" cy="3133209"/>
          </a:xfrm>
          <a:prstGeom prst="rect">
            <a:avLst/>
          </a:prstGeom>
        </p:spPr>
      </p:pic>
      <p:pic>
        <p:nvPicPr>
          <p:cNvPr id="7" name="Picture 6"/>
          <p:cNvPicPr>
            <a:picLocks noChangeAspect="1"/>
          </p:cNvPicPr>
          <p:nvPr/>
        </p:nvPicPr>
        <p:blipFill>
          <a:blip r:embed="rId5"/>
          <a:stretch>
            <a:fillRect/>
          </a:stretch>
        </p:blipFill>
        <p:spPr>
          <a:xfrm>
            <a:off x="6772954" y="2351708"/>
            <a:ext cx="4229303" cy="3121782"/>
          </a:xfrm>
          <a:prstGeom prst="rect">
            <a:avLst/>
          </a:prstGeom>
        </p:spPr>
      </p:pic>
    </p:spTree>
    <p:extLst>
      <p:ext uri="{BB962C8B-B14F-4D97-AF65-F5344CB8AC3E}">
        <p14:creationId xmlns:p14="http://schemas.microsoft.com/office/powerpoint/2010/main" val="296667466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we are</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3</a:t>
            </a:fld>
            <a:endParaRPr lang="en-US" dirty="0"/>
          </a:p>
        </p:txBody>
      </p:sp>
      <p:sp>
        <p:nvSpPr>
          <p:cNvPr id="5" name="Oval 4"/>
          <p:cNvSpPr/>
          <p:nvPr/>
        </p:nvSpPr>
        <p:spPr>
          <a:xfrm>
            <a:off x="1117059" y="1737360"/>
            <a:ext cx="9334320" cy="445765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524856" y="2600914"/>
            <a:ext cx="7926523" cy="2861007"/>
          </a:xfrm>
          <a:prstGeom prst="ellipse">
            <a:avLst/>
          </a:prstGeom>
          <a:solidFill>
            <a:srgbClr val="3366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p:nvPr/>
        </p:nvSpPr>
        <p:spPr>
          <a:xfrm>
            <a:off x="4988506" y="3687179"/>
            <a:ext cx="5218038" cy="1300457"/>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473591" y="2034833"/>
            <a:ext cx="3902053" cy="369332"/>
          </a:xfrm>
          <a:prstGeom prst="rect">
            <a:avLst/>
          </a:prstGeom>
          <a:noFill/>
        </p:spPr>
        <p:txBody>
          <a:bodyPr wrap="square" rtlCol="0">
            <a:spAutoFit/>
          </a:bodyPr>
          <a:lstStyle/>
          <a:p>
            <a:r>
              <a:rPr lang="en-US" dirty="0" smtClean="0"/>
              <a:t>Data Science</a:t>
            </a:r>
            <a:endParaRPr lang="en-US" dirty="0"/>
          </a:p>
        </p:txBody>
      </p:sp>
      <p:sp>
        <p:nvSpPr>
          <p:cNvPr id="10" name="TextBox 9"/>
          <p:cNvSpPr txBox="1"/>
          <p:nvPr/>
        </p:nvSpPr>
        <p:spPr>
          <a:xfrm>
            <a:off x="5661801" y="2769209"/>
            <a:ext cx="3198153" cy="369332"/>
          </a:xfrm>
          <a:prstGeom prst="rect">
            <a:avLst/>
          </a:prstGeom>
          <a:noFill/>
        </p:spPr>
        <p:txBody>
          <a:bodyPr wrap="square" rtlCol="0">
            <a:spAutoFit/>
          </a:bodyPr>
          <a:lstStyle/>
          <a:p>
            <a:r>
              <a:rPr lang="en-US" dirty="0" smtClean="0"/>
              <a:t>Machine Learning</a:t>
            </a:r>
            <a:endParaRPr lang="en-US" dirty="0"/>
          </a:p>
        </p:txBody>
      </p:sp>
      <p:sp>
        <p:nvSpPr>
          <p:cNvPr id="11" name="TextBox 10"/>
          <p:cNvSpPr txBox="1"/>
          <p:nvPr/>
        </p:nvSpPr>
        <p:spPr>
          <a:xfrm>
            <a:off x="5501127" y="4013294"/>
            <a:ext cx="2922714" cy="646331"/>
          </a:xfrm>
          <a:prstGeom prst="rect">
            <a:avLst/>
          </a:prstGeom>
          <a:noFill/>
        </p:spPr>
        <p:txBody>
          <a:bodyPr wrap="square" rtlCol="0">
            <a:spAutoFit/>
          </a:bodyPr>
          <a:lstStyle/>
          <a:p>
            <a:r>
              <a:rPr lang="en-US" dirty="0" smtClean="0"/>
              <a:t>Deep</a:t>
            </a:r>
          </a:p>
          <a:p>
            <a:r>
              <a:rPr lang="en-US" dirty="0" smtClean="0"/>
              <a:t>Learning</a:t>
            </a:r>
            <a:endParaRPr lang="en-US" dirty="0"/>
          </a:p>
        </p:txBody>
      </p:sp>
      <p:sp>
        <p:nvSpPr>
          <p:cNvPr id="12" name="Oval 11"/>
          <p:cNvSpPr/>
          <p:nvPr/>
        </p:nvSpPr>
        <p:spPr>
          <a:xfrm>
            <a:off x="6962484" y="3824875"/>
            <a:ext cx="3244059" cy="1070965"/>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7237924" y="4194207"/>
            <a:ext cx="2662534" cy="369332"/>
          </a:xfrm>
          <a:prstGeom prst="rect">
            <a:avLst/>
          </a:prstGeom>
          <a:noFill/>
        </p:spPr>
        <p:txBody>
          <a:bodyPr wrap="square" rtlCol="0">
            <a:spAutoFit/>
          </a:bodyPr>
          <a:lstStyle/>
          <a:p>
            <a:r>
              <a:rPr lang="en-US" dirty="0" smtClean="0"/>
              <a:t>Deep Neural Networks</a:t>
            </a:r>
            <a:endParaRPr lang="en-US" dirty="0"/>
          </a:p>
        </p:txBody>
      </p:sp>
    </p:spTree>
    <p:extLst>
      <p:ext uri="{BB962C8B-B14F-4D97-AF65-F5344CB8AC3E}">
        <p14:creationId xmlns:p14="http://schemas.microsoft.com/office/powerpoint/2010/main" val="8347933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Gradient Descent</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30</a:t>
            </a:fld>
            <a:endParaRPr lang="en-US" dirty="0"/>
          </a:p>
        </p:txBody>
      </p:sp>
      <p:pic>
        <p:nvPicPr>
          <p:cNvPr id="4" name="Picture 3"/>
          <p:cNvPicPr>
            <a:picLocks noChangeAspect="1"/>
          </p:cNvPicPr>
          <p:nvPr/>
        </p:nvPicPr>
        <p:blipFill>
          <a:blip r:embed="rId4"/>
          <a:stretch>
            <a:fillRect/>
          </a:stretch>
        </p:blipFill>
        <p:spPr>
          <a:xfrm>
            <a:off x="1097280" y="2072247"/>
            <a:ext cx="5084795" cy="3911974"/>
          </a:xfrm>
          <a:prstGeom prst="rect">
            <a:avLst/>
          </a:prstGeom>
        </p:spPr>
      </p:pic>
      <p:sp>
        <p:nvSpPr>
          <p:cNvPr id="6" name="TextBox 5"/>
          <p:cNvSpPr txBox="1"/>
          <p:nvPr/>
        </p:nvSpPr>
        <p:spPr>
          <a:xfrm>
            <a:off x="6824766" y="2013903"/>
            <a:ext cx="4096976" cy="2862322"/>
          </a:xfrm>
          <a:prstGeom prst="rect">
            <a:avLst/>
          </a:prstGeom>
          <a:noFill/>
        </p:spPr>
        <p:txBody>
          <a:bodyPr wrap="square" rtlCol="0">
            <a:spAutoFit/>
          </a:bodyPr>
          <a:lstStyle/>
          <a:p>
            <a:r>
              <a:rPr lang="en-US" sz="3600" dirty="0" smtClean="0"/>
              <a:t>Find the minimum of the cost function</a:t>
            </a:r>
          </a:p>
          <a:p>
            <a:endParaRPr lang="en-US" sz="3600" dirty="0"/>
          </a:p>
          <a:p>
            <a:r>
              <a:rPr lang="en-US" sz="3600" dirty="0" smtClean="0"/>
              <a:t>Use that to adjust the weights</a:t>
            </a:r>
            <a:endParaRPr lang="en-US" sz="3600" dirty="0"/>
          </a:p>
        </p:txBody>
      </p:sp>
    </p:spTree>
    <p:extLst>
      <p:ext uri="{BB962C8B-B14F-4D97-AF65-F5344CB8AC3E}">
        <p14:creationId xmlns:p14="http://schemas.microsoft.com/office/powerpoint/2010/main" val="289688757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8597" y="286603"/>
            <a:ext cx="10467083" cy="1450757"/>
          </a:xfrm>
        </p:spPr>
        <p:txBody>
          <a:bodyPr/>
          <a:lstStyle/>
          <a:p>
            <a:r>
              <a:rPr lang="en-US" dirty="0" smtClean="0"/>
              <a:t>Convolution Layer </a:t>
            </a:r>
            <a:r>
              <a:rPr lang="mr-IN" dirty="0" smtClean="0"/>
              <a:t>–</a:t>
            </a:r>
            <a:r>
              <a:rPr lang="en-US" dirty="0" smtClean="0"/>
              <a:t> filter unnecessary</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31</a:t>
            </a:fld>
            <a:endParaRPr lang="en-US" dirty="0"/>
          </a:p>
        </p:txBody>
      </p:sp>
      <p:pic>
        <p:nvPicPr>
          <p:cNvPr id="4" name="Picture 3"/>
          <p:cNvPicPr>
            <a:picLocks noChangeAspect="1"/>
          </p:cNvPicPr>
          <p:nvPr/>
        </p:nvPicPr>
        <p:blipFill>
          <a:blip r:embed="rId4"/>
          <a:stretch>
            <a:fillRect/>
          </a:stretch>
        </p:blipFill>
        <p:spPr>
          <a:xfrm>
            <a:off x="1097280" y="1919552"/>
            <a:ext cx="9873679" cy="4246438"/>
          </a:xfrm>
          <a:prstGeom prst="rect">
            <a:avLst/>
          </a:prstGeom>
        </p:spPr>
      </p:pic>
    </p:spTree>
    <p:extLst>
      <p:ext uri="{BB962C8B-B14F-4D97-AF65-F5344CB8AC3E}">
        <p14:creationId xmlns:p14="http://schemas.microsoft.com/office/powerpoint/2010/main" val="289688757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Pooling Layer </a:t>
            </a:r>
            <a:r>
              <a:rPr lang="mr-IN" dirty="0" smtClean="0"/>
              <a:t>–</a:t>
            </a:r>
            <a:r>
              <a:rPr lang="en-US" dirty="0" smtClean="0"/>
              <a:t> max or average</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32</a:t>
            </a:fld>
            <a:endParaRPr lang="en-US" dirty="0"/>
          </a:p>
        </p:txBody>
      </p:sp>
      <p:pic>
        <p:nvPicPr>
          <p:cNvPr id="4" name="Picture 3"/>
          <p:cNvPicPr>
            <a:picLocks noChangeAspect="1"/>
          </p:cNvPicPr>
          <p:nvPr/>
        </p:nvPicPr>
        <p:blipFill>
          <a:blip r:embed="rId4"/>
          <a:stretch>
            <a:fillRect/>
          </a:stretch>
        </p:blipFill>
        <p:spPr>
          <a:xfrm>
            <a:off x="1097280" y="1919552"/>
            <a:ext cx="9873679" cy="4246438"/>
          </a:xfrm>
          <a:prstGeom prst="rect">
            <a:avLst/>
          </a:prstGeom>
        </p:spPr>
      </p:pic>
    </p:spTree>
    <p:extLst>
      <p:ext uri="{BB962C8B-B14F-4D97-AF65-F5344CB8AC3E}">
        <p14:creationId xmlns:p14="http://schemas.microsoft.com/office/powerpoint/2010/main" val="409825717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33</a:t>
            </a:fld>
            <a:endParaRPr lang="en-US" dirty="0"/>
          </a:p>
        </p:txBody>
      </p:sp>
      <p:pic>
        <p:nvPicPr>
          <p:cNvPr id="8" name="Picture 7"/>
          <p:cNvPicPr>
            <a:picLocks noChangeAspect="1"/>
          </p:cNvPicPr>
          <p:nvPr/>
        </p:nvPicPr>
        <p:blipFill>
          <a:blip r:embed="rId4"/>
          <a:stretch>
            <a:fillRect/>
          </a:stretch>
        </p:blipFill>
        <p:spPr>
          <a:xfrm>
            <a:off x="1346591" y="1859756"/>
            <a:ext cx="9517947" cy="4296879"/>
          </a:xfrm>
          <a:prstGeom prst="rect">
            <a:avLst/>
          </a:prstGeom>
        </p:spPr>
      </p:pic>
    </p:spTree>
    <p:extLst>
      <p:ext uri="{BB962C8B-B14F-4D97-AF65-F5344CB8AC3E}">
        <p14:creationId xmlns:p14="http://schemas.microsoft.com/office/powerpoint/2010/main" val="324852622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34</a:t>
            </a:fld>
            <a:endParaRPr lang="en-US" dirty="0"/>
          </a:p>
        </p:txBody>
      </p:sp>
      <p:sp>
        <p:nvSpPr>
          <p:cNvPr id="4" name="TextBox 3"/>
          <p:cNvSpPr txBox="1"/>
          <p:nvPr/>
        </p:nvSpPr>
        <p:spPr>
          <a:xfrm>
            <a:off x="1469008" y="2015782"/>
            <a:ext cx="9563853" cy="2862322"/>
          </a:xfrm>
          <a:prstGeom prst="rect">
            <a:avLst/>
          </a:prstGeom>
          <a:noFill/>
        </p:spPr>
        <p:txBody>
          <a:bodyPr wrap="square" rtlCol="0">
            <a:spAutoFit/>
          </a:bodyPr>
          <a:lstStyle/>
          <a:p>
            <a:pPr marL="285750" indent="-285750">
              <a:buFont typeface="Arial"/>
              <a:buChar char="•"/>
            </a:pPr>
            <a:r>
              <a:rPr lang="en-US" sz="3600" dirty="0" smtClean="0"/>
              <a:t>Lots of labeled data of high quality</a:t>
            </a:r>
          </a:p>
          <a:p>
            <a:pPr marL="285750" indent="-285750">
              <a:buFont typeface="Arial"/>
              <a:buChar char="•"/>
            </a:pPr>
            <a:endParaRPr lang="en-US" sz="3600" dirty="0" smtClean="0"/>
          </a:p>
          <a:p>
            <a:pPr marL="285750" indent="-285750">
              <a:buFont typeface="Arial"/>
              <a:buChar char="•"/>
            </a:pPr>
            <a:r>
              <a:rPr lang="en-US" sz="3600" dirty="0" smtClean="0"/>
              <a:t>Measurable goals and cost function</a:t>
            </a:r>
          </a:p>
          <a:p>
            <a:pPr marL="285750" indent="-285750">
              <a:buFont typeface="Arial"/>
              <a:buChar char="•"/>
            </a:pPr>
            <a:endParaRPr lang="en-US" sz="3600" dirty="0" smtClean="0"/>
          </a:p>
          <a:p>
            <a:pPr marL="285750" indent="-285750">
              <a:buFont typeface="Arial"/>
              <a:buChar char="•"/>
            </a:pPr>
            <a:r>
              <a:rPr lang="en-US" sz="3600" dirty="0" smtClean="0"/>
              <a:t>Lots of computing power</a:t>
            </a:r>
            <a:endParaRPr lang="en-US" sz="3600" dirty="0"/>
          </a:p>
        </p:txBody>
      </p:sp>
    </p:spTree>
    <p:extLst>
      <p:ext uri="{BB962C8B-B14F-4D97-AF65-F5344CB8AC3E}">
        <p14:creationId xmlns:p14="http://schemas.microsoft.com/office/powerpoint/2010/main" val="289688757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35</a:t>
            </a:fld>
            <a:endParaRPr lang="en-US" dirty="0"/>
          </a:p>
        </p:txBody>
      </p:sp>
      <p:sp>
        <p:nvSpPr>
          <p:cNvPr id="4" name="TextBox 3"/>
          <p:cNvSpPr txBox="1"/>
          <p:nvPr/>
        </p:nvSpPr>
        <p:spPr>
          <a:xfrm>
            <a:off x="1606727" y="1927736"/>
            <a:ext cx="8181849" cy="3416320"/>
          </a:xfrm>
          <a:prstGeom prst="rect">
            <a:avLst/>
          </a:prstGeom>
          <a:noFill/>
        </p:spPr>
        <p:txBody>
          <a:bodyPr wrap="square" rtlCol="0">
            <a:spAutoFit/>
          </a:bodyPr>
          <a:lstStyle/>
          <a:p>
            <a:pPr marL="571500" indent="-571500">
              <a:buFont typeface="Arial"/>
              <a:buChar char="•"/>
            </a:pPr>
            <a:r>
              <a:rPr lang="en-US" sz="3600" dirty="0" smtClean="0"/>
              <a:t>Training on less data</a:t>
            </a:r>
            <a:endParaRPr lang="en-US" sz="3600" dirty="0"/>
          </a:p>
          <a:p>
            <a:pPr marL="571500" indent="-571500">
              <a:buFont typeface="Arial"/>
              <a:buChar char="•"/>
            </a:pPr>
            <a:r>
              <a:rPr lang="en-US" sz="3600" dirty="0" smtClean="0"/>
              <a:t>Natural Language Processing</a:t>
            </a:r>
          </a:p>
          <a:p>
            <a:pPr marL="571500" indent="-571500">
              <a:buFont typeface="Arial"/>
              <a:buChar char="•"/>
            </a:pPr>
            <a:r>
              <a:rPr lang="en-US" sz="3600" dirty="0" smtClean="0"/>
              <a:t>Understanding videos</a:t>
            </a:r>
          </a:p>
          <a:p>
            <a:pPr marL="571500" indent="-571500">
              <a:buFont typeface="Arial"/>
              <a:buChar char="•"/>
            </a:pPr>
            <a:r>
              <a:rPr lang="en-US" sz="3600" dirty="0" smtClean="0"/>
              <a:t>Deep reinforcement</a:t>
            </a:r>
          </a:p>
          <a:p>
            <a:pPr marL="571500" indent="-571500">
              <a:buFont typeface="Arial"/>
              <a:buChar char="•"/>
            </a:pPr>
            <a:r>
              <a:rPr lang="en-US" sz="3600" dirty="0" smtClean="0"/>
              <a:t>Unsupervised learning</a:t>
            </a:r>
          </a:p>
          <a:p>
            <a:pPr marL="571500" indent="-571500">
              <a:buFont typeface="Arial"/>
              <a:buChar char="•"/>
            </a:pPr>
            <a:r>
              <a:rPr lang="en-US" sz="3600" dirty="0" smtClean="0"/>
              <a:t>Quantum computing</a:t>
            </a:r>
            <a:endParaRPr lang="en-US" sz="3600" dirty="0"/>
          </a:p>
        </p:txBody>
      </p:sp>
    </p:spTree>
    <p:extLst>
      <p:ext uri="{BB962C8B-B14F-4D97-AF65-F5344CB8AC3E}">
        <p14:creationId xmlns:p14="http://schemas.microsoft.com/office/powerpoint/2010/main" val="289688757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Deep Learning</a:t>
            </a:r>
          </a:p>
          <a:p>
            <a:r>
              <a:rPr lang="en-US" dirty="0" smtClean="0"/>
              <a:t>Deep Neural Networks</a:t>
            </a:r>
          </a:p>
          <a:p>
            <a:pPr lvl="1"/>
            <a:r>
              <a:rPr lang="en-US" dirty="0" smtClean="0"/>
              <a:t>Examples</a:t>
            </a:r>
          </a:p>
          <a:p>
            <a:pPr lvl="1"/>
            <a:r>
              <a:rPr lang="en-US" dirty="0" smtClean="0"/>
              <a:t>Hidden layers</a:t>
            </a:r>
          </a:p>
          <a:p>
            <a:pPr lvl="1"/>
            <a:r>
              <a:rPr lang="en-US" dirty="0" err="1" smtClean="0"/>
              <a:t>Backpropagation</a:t>
            </a:r>
            <a:endParaRPr lang="en-US" dirty="0" smtClean="0"/>
          </a:p>
          <a:p>
            <a:pPr lvl="2"/>
            <a:r>
              <a:rPr lang="en-US" dirty="0" smtClean="0"/>
              <a:t>Weights</a:t>
            </a:r>
          </a:p>
          <a:p>
            <a:pPr lvl="2"/>
            <a:r>
              <a:rPr lang="en-US" dirty="0" smtClean="0"/>
              <a:t>Errors</a:t>
            </a:r>
          </a:p>
          <a:p>
            <a:pPr lvl="2"/>
            <a:r>
              <a:rPr lang="en-US" dirty="0" smtClean="0"/>
              <a:t>Learning coefficients</a:t>
            </a:r>
          </a:p>
          <a:p>
            <a:pPr lvl="1"/>
            <a:r>
              <a:rPr lang="en-US" dirty="0" smtClean="0"/>
              <a:t>Requirements</a:t>
            </a:r>
            <a:endParaRPr lang="en-US" dirty="0"/>
          </a:p>
          <a:p>
            <a:pPr lvl="2"/>
            <a:endParaRPr lang="en-US" dirty="0" smtClean="0"/>
          </a:p>
          <a:p>
            <a:pPr marL="201168" lvl="1" indent="0">
              <a:buNone/>
            </a:pPr>
            <a:r>
              <a:rPr lang="en-US" dirty="0" smtClean="0"/>
              <a:t>Gradient descent</a:t>
            </a:r>
          </a:p>
          <a:p>
            <a:pPr marL="201168" lvl="1" indent="0">
              <a:buNone/>
            </a:pPr>
            <a:r>
              <a:rPr lang="en-US" dirty="0" smtClean="0"/>
              <a:t>Convolutional Neural Networks</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36</a:t>
            </a:fld>
            <a:endParaRPr lang="en-US" dirty="0"/>
          </a:p>
        </p:txBody>
      </p:sp>
    </p:spTree>
    <p:extLst>
      <p:ext uri="{BB962C8B-B14F-4D97-AF65-F5344CB8AC3E}">
        <p14:creationId xmlns:p14="http://schemas.microsoft.com/office/powerpoint/2010/main" val="35172029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 does not imply causation</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37</a:t>
            </a:fld>
            <a:endParaRPr lang="en-US" dirty="0"/>
          </a:p>
        </p:txBody>
      </p:sp>
    </p:spTree>
    <p:extLst>
      <p:ext uri="{BB962C8B-B14F-4D97-AF65-F5344CB8AC3E}">
        <p14:creationId xmlns:p14="http://schemas.microsoft.com/office/powerpoint/2010/main" val="289688757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Biases and common mistakes </a:t>
            </a:r>
            <a:endParaRPr lang="en-US" dirty="0"/>
          </a:p>
        </p:txBody>
      </p:sp>
      <p:pic>
        <p:nvPicPr>
          <p:cNvPr id="4" name="Content Placeholder 3"/>
          <p:cNvPicPr>
            <a:picLocks noGrp="1" noChangeAspect="1"/>
          </p:cNvPicPr>
          <p:nvPr>
            <p:ph idx="1"/>
          </p:nvPr>
        </p:nvPicPr>
        <p:blipFill>
          <a:blip r:embed="rId3"/>
          <a:srcRect t="79" b="79"/>
          <a:stretch>
            <a:fillRect/>
          </a:stretch>
        </p:blipFill>
        <p:spPr>
          <a:xfrm>
            <a:off x="1097280" y="2522068"/>
            <a:ext cx="8367562" cy="3347025"/>
          </a:xfrm>
        </p:spPr>
      </p:pic>
      <p:sp>
        <p:nvSpPr>
          <p:cNvPr id="5" name="TextBox 4"/>
          <p:cNvSpPr txBox="1"/>
          <p:nvPr/>
        </p:nvSpPr>
        <p:spPr>
          <a:xfrm>
            <a:off x="1403684" y="1875737"/>
            <a:ext cx="8061157" cy="646331"/>
          </a:xfrm>
          <a:prstGeom prst="rect">
            <a:avLst/>
          </a:prstGeom>
          <a:noFill/>
        </p:spPr>
        <p:txBody>
          <a:bodyPr wrap="square" rtlCol="0">
            <a:spAutoFit/>
          </a:bodyPr>
          <a:lstStyle/>
          <a:p>
            <a:r>
              <a:rPr lang="en-US" sz="3600" dirty="0" err="1" smtClean="0"/>
              <a:t>Underfitting</a:t>
            </a:r>
            <a:r>
              <a:rPr lang="en-US" sz="3600" dirty="0" smtClean="0"/>
              <a:t>                         </a:t>
            </a:r>
            <a:r>
              <a:rPr lang="en-US" sz="3600" dirty="0" err="1" smtClean="0"/>
              <a:t>Overfitting</a:t>
            </a:r>
            <a:endParaRPr lang="en-US" sz="3600"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38</a:t>
            </a:fld>
            <a:endParaRPr lang="en-US" dirty="0"/>
          </a:p>
        </p:txBody>
      </p:sp>
    </p:spTree>
    <p:extLst>
      <p:ext uri="{BB962C8B-B14F-4D97-AF65-F5344CB8AC3E}">
        <p14:creationId xmlns:p14="http://schemas.microsoft.com/office/powerpoint/2010/main" val="32998780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Overfitting</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39</a:t>
            </a:fld>
            <a:endParaRPr lang="en-US" dirty="0"/>
          </a:p>
        </p:txBody>
      </p:sp>
      <p:pic>
        <p:nvPicPr>
          <p:cNvPr id="4" name="Picture 3"/>
          <p:cNvPicPr>
            <a:picLocks noChangeAspect="1"/>
          </p:cNvPicPr>
          <p:nvPr/>
        </p:nvPicPr>
        <p:blipFill>
          <a:blip r:embed="rId4"/>
          <a:stretch>
            <a:fillRect/>
          </a:stretch>
        </p:blipFill>
        <p:spPr>
          <a:xfrm>
            <a:off x="3148747" y="1938573"/>
            <a:ext cx="5588789" cy="4171536"/>
          </a:xfrm>
          <a:prstGeom prst="rect">
            <a:avLst/>
          </a:prstGeom>
        </p:spPr>
      </p:pic>
    </p:spTree>
    <p:extLst>
      <p:ext uri="{BB962C8B-B14F-4D97-AF65-F5344CB8AC3E}">
        <p14:creationId xmlns:p14="http://schemas.microsoft.com/office/powerpoint/2010/main" val="289688757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30" y="286603"/>
            <a:ext cx="10941450" cy="1450757"/>
          </a:xfrm>
        </p:spPr>
        <p:txBody>
          <a:bodyPr/>
          <a:lstStyle/>
          <a:p>
            <a:r>
              <a:rPr lang="en-US" dirty="0" smtClean="0"/>
              <a:t>Three main types of Machine Learning</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6" name="Picture 5"/>
          <p:cNvPicPr>
            <a:picLocks noChangeAspect="1"/>
          </p:cNvPicPr>
          <p:nvPr/>
        </p:nvPicPr>
        <p:blipFill>
          <a:blip r:embed="rId4"/>
          <a:stretch>
            <a:fillRect/>
          </a:stretch>
        </p:blipFill>
        <p:spPr>
          <a:xfrm>
            <a:off x="2130476" y="3340291"/>
            <a:ext cx="7543800" cy="2616200"/>
          </a:xfrm>
          <a:prstGeom prst="rect">
            <a:avLst/>
          </a:prstGeom>
        </p:spPr>
      </p:pic>
      <p:pic>
        <p:nvPicPr>
          <p:cNvPr id="8" name="Picture 7"/>
          <p:cNvPicPr>
            <a:picLocks noChangeAspect="1"/>
          </p:cNvPicPr>
          <p:nvPr/>
        </p:nvPicPr>
        <p:blipFill>
          <a:blip r:embed="rId5"/>
          <a:stretch>
            <a:fillRect/>
          </a:stretch>
        </p:blipFill>
        <p:spPr>
          <a:xfrm>
            <a:off x="2130476" y="2222691"/>
            <a:ext cx="7658100" cy="1117600"/>
          </a:xfrm>
          <a:prstGeom prst="rect">
            <a:avLst/>
          </a:prstGeom>
        </p:spPr>
      </p:pic>
    </p:spTree>
    <p:extLst>
      <p:ext uri="{BB962C8B-B14F-4D97-AF65-F5344CB8AC3E}">
        <p14:creationId xmlns:p14="http://schemas.microsoft.com/office/powerpoint/2010/main" val="1899864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Sampling Bias</a:t>
            </a:r>
            <a:endParaRPr lang="en-US" dirty="0"/>
          </a:p>
        </p:txBody>
      </p:sp>
      <p:pic>
        <p:nvPicPr>
          <p:cNvPr id="4" name="Content Placeholder 3"/>
          <p:cNvPicPr>
            <a:picLocks noGrp="1" noChangeAspect="1"/>
          </p:cNvPicPr>
          <p:nvPr>
            <p:ph idx="1"/>
          </p:nvPr>
        </p:nvPicPr>
        <p:blipFill rotWithShape="1">
          <a:blip r:embed="rId3"/>
          <a:srcRect l="-3" r="3" b="40934"/>
          <a:stretch/>
        </p:blipFill>
        <p:spPr>
          <a:xfrm>
            <a:off x="1604963" y="1908169"/>
            <a:ext cx="9009563" cy="4321348"/>
          </a:xfrm>
        </p:spPr>
      </p:pic>
      <p:sp>
        <p:nvSpPr>
          <p:cNvPr id="5" name="Slide Number Placeholder 4"/>
          <p:cNvSpPr>
            <a:spLocks noGrp="1"/>
          </p:cNvSpPr>
          <p:nvPr>
            <p:ph type="sldNum" sz="quarter" idx="12"/>
          </p:nvPr>
        </p:nvSpPr>
        <p:spPr/>
        <p:txBody>
          <a:bodyPr/>
          <a:lstStyle/>
          <a:p>
            <a:fld id="{D57F1E4F-1CFF-5643-939E-217C01CDF565}" type="slidenum">
              <a:rPr lang="en-US" smtClean="0"/>
              <a:pPr/>
              <a:t>40</a:t>
            </a:fld>
            <a:endParaRPr lang="en-US" dirty="0"/>
          </a:p>
        </p:txBody>
      </p:sp>
    </p:spTree>
    <p:extLst>
      <p:ext uri="{BB962C8B-B14F-4D97-AF65-F5344CB8AC3E}">
        <p14:creationId xmlns:p14="http://schemas.microsoft.com/office/powerpoint/2010/main" val="41548413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41</a:t>
            </a:fld>
            <a:endParaRPr lang="en-US" dirty="0"/>
          </a:p>
        </p:txBody>
      </p:sp>
    </p:spTree>
    <p:extLst>
      <p:ext uri="{BB962C8B-B14F-4D97-AF65-F5344CB8AC3E}">
        <p14:creationId xmlns:p14="http://schemas.microsoft.com/office/powerpoint/2010/main" val="289688757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42</a:t>
            </a:fld>
            <a:endParaRPr lang="en-US" dirty="0"/>
          </a:p>
        </p:txBody>
      </p:sp>
    </p:spTree>
    <p:extLst>
      <p:ext uri="{BB962C8B-B14F-4D97-AF65-F5344CB8AC3E}">
        <p14:creationId xmlns:p14="http://schemas.microsoft.com/office/powerpoint/2010/main" val="289688757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Learning</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5</a:t>
            </a:fld>
            <a:endParaRPr lang="en-US" dirty="0"/>
          </a:p>
        </p:txBody>
      </p:sp>
      <p:sp>
        <p:nvSpPr>
          <p:cNvPr id="6" name="TextBox 5"/>
          <p:cNvSpPr txBox="1"/>
          <p:nvPr/>
        </p:nvSpPr>
        <p:spPr>
          <a:xfrm>
            <a:off x="1469008" y="2015782"/>
            <a:ext cx="9563853" cy="3970318"/>
          </a:xfrm>
          <a:prstGeom prst="rect">
            <a:avLst/>
          </a:prstGeom>
          <a:noFill/>
        </p:spPr>
        <p:txBody>
          <a:bodyPr wrap="square" rtlCol="0">
            <a:spAutoFit/>
          </a:bodyPr>
          <a:lstStyle/>
          <a:p>
            <a:pPr marL="285750" indent="-285750">
              <a:buFont typeface="Arial"/>
              <a:buChar char="•"/>
            </a:pPr>
            <a:r>
              <a:rPr lang="en-US" sz="3600" dirty="0"/>
              <a:t>S</a:t>
            </a:r>
            <a:r>
              <a:rPr lang="en-US" sz="3600" dirty="0" smtClean="0"/>
              <a:t>et of techniques for learning in neural networks</a:t>
            </a:r>
          </a:p>
          <a:p>
            <a:pPr marL="285750" indent="-285750">
              <a:buFont typeface="Arial"/>
              <a:buChar char="•"/>
            </a:pPr>
            <a:endParaRPr lang="en-US" sz="3600" dirty="0"/>
          </a:p>
          <a:p>
            <a:pPr marL="285750" indent="-285750">
              <a:buFont typeface="Arial"/>
              <a:buChar char="•"/>
            </a:pPr>
            <a:r>
              <a:rPr lang="en-US" sz="3600" dirty="0" smtClean="0"/>
              <a:t>The study of neural networks</a:t>
            </a:r>
          </a:p>
          <a:p>
            <a:pPr marL="285750" indent="-285750">
              <a:buFont typeface="Arial"/>
              <a:buChar char="•"/>
            </a:pPr>
            <a:endParaRPr lang="en-US" sz="3600" dirty="0"/>
          </a:p>
          <a:p>
            <a:pPr marL="285750" indent="-285750">
              <a:buFont typeface="Arial"/>
              <a:buChar char="•"/>
            </a:pPr>
            <a:r>
              <a:rPr lang="en-US" sz="3600" dirty="0" smtClean="0"/>
              <a:t>Can be supervised or unsupervised</a:t>
            </a:r>
          </a:p>
          <a:p>
            <a:pPr marL="285750" indent="-285750">
              <a:buFont typeface="Arial"/>
              <a:buChar char="•"/>
            </a:pPr>
            <a:endParaRPr lang="en-US" sz="3600" dirty="0"/>
          </a:p>
        </p:txBody>
      </p:sp>
    </p:spTree>
    <p:extLst>
      <p:ext uri="{BB962C8B-B14F-4D97-AF65-F5344CB8AC3E}">
        <p14:creationId xmlns:p14="http://schemas.microsoft.com/office/powerpoint/2010/main" val="83915299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Neural Networks</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6</a:t>
            </a:fld>
            <a:endParaRPr lang="en-US" dirty="0"/>
          </a:p>
        </p:txBody>
      </p:sp>
      <p:sp>
        <p:nvSpPr>
          <p:cNvPr id="6" name="TextBox 5"/>
          <p:cNvSpPr txBox="1"/>
          <p:nvPr/>
        </p:nvSpPr>
        <p:spPr>
          <a:xfrm>
            <a:off x="1469008" y="2015782"/>
            <a:ext cx="10267753" cy="3416320"/>
          </a:xfrm>
          <a:prstGeom prst="rect">
            <a:avLst/>
          </a:prstGeom>
          <a:noFill/>
        </p:spPr>
        <p:txBody>
          <a:bodyPr wrap="square" rtlCol="0">
            <a:spAutoFit/>
          </a:bodyPr>
          <a:lstStyle/>
          <a:p>
            <a:pPr marL="285750" indent="-285750">
              <a:buFont typeface="Arial"/>
              <a:buChar char="•"/>
            </a:pPr>
            <a:r>
              <a:rPr lang="en-US" sz="3600" dirty="0" smtClean="0"/>
              <a:t>Algorithms that have one or more hidden layers</a:t>
            </a:r>
          </a:p>
          <a:p>
            <a:pPr marL="285750" indent="-285750">
              <a:buFont typeface="Arial"/>
              <a:buChar char="•"/>
            </a:pPr>
            <a:endParaRPr lang="en-US" sz="3600" dirty="0"/>
          </a:p>
          <a:p>
            <a:pPr marL="285750" indent="-285750">
              <a:buFont typeface="Arial"/>
              <a:buChar char="•"/>
            </a:pPr>
            <a:r>
              <a:rPr lang="en-US" sz="3600" dirty="0" smtClean="0"/>
              <a:t>Exceptional at learning patterns</a:t>
            </a:r>
          </a:p>
          <a:p>
            <a:pPr marL="285750" indent="-285750">
              <a:buFont typeface="Arial"/>
              <a:buChar char="•"/>
            </a:pPr>
            <a:endParaRPr lang="en-US" sz="3600" dirty="0"/>
          </a:p>
          <a:p>
            <a:pPr marL="285750" indent="-285750">
              <a:buFont typeface="Arial"/>
              <a:buChar char="•"/>
            </a:pPr>
            <a:r>
              <a:rPr lang="en-US" sz="3600" dirty="0" smtClean="0"/>
              <a:t>Non-”deep” neural networks can only be supervised. Example: Support Vector Machines</a:t>
            </a:r>
            <a:endParaRPr lang="en-US" sz="3600" dirty="0"/>
          </a:p>
        </p:txBody>
      </p:sp>
    </p:spTree>
    <p:extLst>
      <p:ext uri="{BB962C8B-B14F-4D97-AF65-F5344CB8AC3E}">
        <p14:creationId xmlns:p14="http://schemas.microsoft.com/office/powerpoint/2010/main" val="198016558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engineering not needed</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4" name="Picture 3"/>
          <p:cNvPicPr>
            <a:picLocks noChangeAspect="1"/>
          </p:cNvPicPr>
          <p:nvPr/>
        </p:nvPicPr>
        <p:blipFill>
          <a:blip r:embed="rId4"/>
          <a:stretch>
            <a:fillRect/>
          </a:stretch>
        </p:blipFill>
        <p:spPr>
          <a:xfrm>
            <a:off x="2286231" y="1952261"/>
            <a:ext cx="7751946" cy="4205752"/>
          </a:xfrm>
          <a:prstGeom prst="rect">
            <a:avLst/>
          </a:prstGeom>
        </p:spPr>
      </p:pic>
    </p:spTree>
    <p:extLst>
      <p:ext uri="{BB962C8B-B14F-4D97-AF65-F5344CB8AC3E}">
        <p14:creationId xmlns:p14="http://schemas.microsoft.com/office/powerpoint/2010/main" val="405399735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feature engineering?</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8</a:t>
            </a:fld>
            <a:endParaRPr lang="en-US" dirty="0"/>
          </a:p>
        </p:txBody>
      </p:sp>
      <p:sp>
        <p:nvSpPr>
          <p:cNvPr id="4" name="TextBox 3"/>
          <p:cNvSpPr txBox="1"/>
          <p:nvPr/>
        </p:nvSpPr>
        <p:spPr>
          <a:xfrm>
            <a:off x="413159" y="1741820"/>
            <a:ext cx="7283830" cy="4031873"/>
          </a:xfrm>
          <a:prstGeom prst="rect">
            <a:avLst/>
          </a:prstGeom>
          <a:noFill/>
        </p:spPr>
        <p:txBody>
          <a:bodyPr wrap="square" rtlCol="0">
            <a:spAutoFit/>
          </a:bodyPr>
          <a:lstStyle/>
          <a:p>
            <a:r>
              <a:rPr lang="en-US" sz="3200" dirty="0" smtClean="0"/>
              <a:t>         Manually choosing input features</a:t>
            </a:r>
          </a:p>
          <a:p>
            <a:endParaRPr lang="en-US" sz="3200" dirty="0" smtClean="0"/>
          </a:p>
          <a:p>
            <a:r>
              <a:rPr lang="en-US" sz="3200" dirty="0" smtClean="0"/>
              <a:t>Benefits</a:t>
            </a:r>
            <a:r>
              <a:rPr lang="en-US" sz="3200" dirty="0" smtClean="0"/>
              <a:t>:</a:t>
            </a:r>
            <a:endParaRPr lang="en-US" sz="3200" dirty="0" smtClean="0"/>
          </a:p>
          <a:p>
            <a:pPr marL="457200" indent="-457200">
              <a:buFont typeface="Arial"/>
              <a:buChar char="•"/>
            </a:pPr>
            <a:r>
              <a:rPr lang="en-US" sz="3200" dirty="0" smtClean="0"/>
              <a:t>Reduce </a:t>
            </a:r>
            <a:r>
              <a:rPr lang="en-US" sz="3200" dirty="0" smtClean="0"/>
              <a:t>complexity and computation</a:t>
            </a:r>
            <a:endParaRPr lang="en-US" sz="3200" dirty="0" smtClean="0"/>
          </a:p>
          <a:p>
            <a:pPr marL="457200" indent="-457200">
              <a:buFont typeface="Arial"/>
              <a:buChar char="•"/>
            </a:pPr>
            <a:r>
              <a:rPr lang="en-US" sz="3200" dirty="0" smtClean="0"/>
              <a:t>Prevent over-fitting due to redundant features</a:t>
            </a:r>
          </a:p>
          <a:p>
            <a:pPr marL="457200" indent="-457200">
              <a:buFont typeface="Arial"/>
              <a:buChar char="•"/>
            </a:pPr>
            <a:r>
              <a:rPr lang="en-US" sz="3200" dirty="0" smtClean="0"/>
              <a:t>Prevent curse </a:t>
            </a:r>
            <a:r>
              <a:rPr lang="en-US" sz="3200" dirty="0"/>
              <a:t>of </a:t>
            </a:r>
            <a:r>
              <a:rPr lang="en-US" sz="3200" dirty="0" smtClean="0"/>
              <a:t>dimensionality for small datasets</a:t>
            </a:r>
            <a:endParaRPr lang="en-US" dirty="0" smtClean="0"/>
          </a:p>
        </p:txBody>
      </p:sp>
      <p:sp>
        <p:nvSpPr>
          <p:cNvPr id="6" name="TextBox 5"/>
          <p:cNvSpPr txBox="1"/>
          <p:nvPr/>
        </p:nvSpPr>
        <p:spPr>
          <a:xfrm>
            <a:off x="7857619" y="2757820"/>
            <a:ext cx="4085678" cy="255454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3200" dirty="0" smtClean="0"/>
              <a:t>Cons</a:t>
            </a:r>
            <a:r>
              <a:rPr lang="en-US" sz="3200" dirty="0" smtClean="0"/>
              <a:t>:</a:t>
            </a:r>
          </a:p>
          <a:p>
            <a:pPr marL="285750" indent="-285750">
              <a:buFont typeface="Arial"/>
              <a:buChar char="•"/>
            </a:pPr>
            <a:r>
              <a:rPr lang="en-US" sz="3200" dirty="0" smtClean="0"/>
              <a:t>Costly</a:t>
            </a:r>
            <a:endParaRPr lang="en-US" sz="3200" dirty="0"/>
          </a:p>
          <a:p>
            <a:pPr marL="285750" indent="-285750">
              <a:buFont typeface="Arial"/>
              <a:buChar char="•"/>
            </a:pPr>
            <a:r>
              <a:rPr lang="en-US" sz="3200" dirty="0"/>
              <a:t>Requires domain knowledge</a:t>
            </a:r>
          </a:p>
          <a:p>
            <a:pPr marL="285750" indent="-285750">
              <a:buFont typeface="Arial"/>
              <a:buChar char="•"/>
            </a:pPr>
            <a:r>
              <a:rPr lang="en-US" sz="3200" dirty="0"/>
              <a:t>Difficult</a:t>
            </a:r>
          </a:p>
        </p:txBody>
      </p:sp>
    </p:spTree>
    <p:extLst>
      <p:ext uri="{BB962C8B-B14F-4D97-AF65-F5344CB8AC3E}">
        <p14:creationId xmlns:p14="http://schemas.microsoft.com/office/powerpoint/2010/main" val="7453634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Deep</a:t>
            </a:r>
            <a:r>
              <a:rPr lang="en-US" dirty="0" smtClean="0"/>
              <a:t> Neural Networks</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9</a:t>
            </a:fld>
            <a:endParaRPr lang="en-US" dirty="0"/>
          </a:p>
        </p:txBody>
      </p:sp>
      <p:sp>
        <p:nvSpPr>
          <p:cNvPr id="6" name="TextBox 5"/>
          <p:cNvSpPr txBox="1"/>
          <p:nvPr/>
        </p:nvSpPr>
        <p:spPr>
          <a:xfrm>
            <a:off x="1469008" y="2015782"/>
            <a:ext cx="9563853" cy="3416320"/>
          </a:xfrm>
          <a:prstGeom prst="rect">
            <a:avLst/>
          </a:prstGeom>
          <a:noFill/>
        </p:spPr>
        <p:txBody>
          <a:bodyPr wrap="square" rtlCol="0">
            <a:spAutoFit/>
          </a:bodyPr>
          <a:lstStyle/>
          <a:p>
            <a:r>
              <a:rPr lang="en-US" sz="3600" dirty="0" smtClean="0"/>
              <a:t>Train on new data</a:t>
            </a:r>
          </a:p>
          <a:p>
            <a:endParaRPr lang="en-US" sz="3600" dirty="0" smtClean="0"/>
          </a:p>
          <a:p>
            <a:r>
              <a:rPr lang="en-US" sz="3600" dirty="0" smtClean="0"/>
              <a:t>After a wrong classification, they can</a:t>
            </a:r>
          </a:p>
          <a:p>
            <a:r>
              <a:rPr lang="en-US" sz="3600" dirty="0" smtClean="0"/>
              <a:t>recalculate the importance of a feature</a:t>
            </a:r>
          </a:p>
          <a:p>
            <a:endParaRPr lang="en-US" sz="3600" dirty="0" smtClean="0"/>
          </a:p>
          <a:p>
            <a:r>
              <a:rPr lang="en-US" sz="3600" dirty="0" smtClean="0"/>
              <a:t>Example: car make and model</a:t>
            </a:r>
            <a:endParaRPr lang="en-US" sz="3600" dirty="0"/>
          </a:p>
        </p:txBody>
      </p:sp>
    </p:spTree>
    <p:extLst>
      <p:ext uri="{BB962C8B-B14F-4D97-AF65-F5344CB8AC3E}">
        <p14:creationId xmlns:p14="http://schemas.microsoft.com/office/powerpoint/2010/main" val="289688757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Machine Learning - May27">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Machine Learning - May27.potx</Template>
  <TotalTime>4815</TotalTime>
  <Words>1944</Words>
  <Application>Microsoft Macintosh PowerPoint</Application>
  <PresentationFormat>Custom</PresentationFormat>
  <Paragraphs>305</Paragraphs>
  <Slides>42</Slides>
  <Notes>40</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Machine Learning - May27</vt:lpstr>
      <vt:lpstr>Introduction to Deep Learning</vt:lpstr>
      <vt:lpstr>Machine Learning</vt:lpstr>
      <vt:lpstr>Where we are</vt:lpstr>
      <vt:lpstr>Three main types of Machine Learning</vt:lpstr>
      <vt:lpstr>Deep Learning</vt:lpstr>
      <vt:lpstr>Deep Neural Networks</vt:lpstr>
      <vt:lpstr>Feature engineering not needed</vt:lpstr>
      <vt:lpstr>What is feature engineering?</vt:lpstr>
      <vt:lpstr>Deep Neural Networks</vt:lpstr>
      <vt:lpstr>Strengths of Deep Neural Networks</vt:lpstr>
      <vt:lpstr>Strengths of Deep Neural Networks</vt:lpstr>
      <vt:lpstr>Examples</vt:lpstr>
      <vt:lpstr>Blowing away the competition</vt:lpstr>
      <vt:lpstr>Facial Recognition – Applications?</vt:lpstr>
      <vt:lpstr>Deep Neural Networks</vt:lpstr>
      <vt:lpstr>Why care how it works?</vt:lpstr>
      <vt:lpstr>Neurons inform next layer neurons</vt:lpstr>
      <vt:lpstr>Each neuron filters and detects</vt:lpstr>
      <vt:lpstr>Connections have different weights</vt:lpstr>
      <vt:lpstr>Input is judged using an activation function</vt:lpstr>
      <vt:lpstr>Node sets its value, triggers next node</vt:lpstr>
      <vt:lpstr>New value = old value + input</vt:lpstr>
      <vt:lpstr>Backpropagation</vt:lpstr>
      <vt:lpstr>Error in the network</vt:lpstr>
      <vt:lpstr>Adjust the connection weights</vt:lpstr>
      <vt:lpstr>Repeated for each input set</vt:lpstr>
      <vt:lpstr>Learning Rate</vt:lpstr>
      <vt:lpstr>Training a Neural Network</vt:lpstr>
      <vt:lpstr>Determining connection weights</vt:lpstr>
      <vt:lpstr>Gradient Descent</vt:lpstr>
      <vt:lpstr>Convolution Layer – filter unnecessary</vt:lpstr>
      <vt:lpstr>Pooling Layer – max or average</vt:lpstr>
      <vt:lpstr>Example</vt:lpstr>
      <vt:lpstr>Requirements</vt:lpstr>
      <vt:lpstr>Challenges</vt:lpstr>
      <vt:lpstr>Summary</vt:lpstr>
      <vt:lpstr>Correlation does not imply causation</vt:lpstr>
      <vt:lpstr>Biases and common mistakes </vt:lpstr>
      <vt:lpstr>Overfitting</vt:lpstr>
      <vt:lpstr>Sampling Bias</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dc:title>
  <dc:creator>Rohit Padebettu</dc:creator>
  <cp:lastModifiedBy>Cynthia Correa</cp:lastModifiedBy>
  <cp:revision>105</cp:revision>
  <dcterms:created xsi:type="dcterms:W3CDTF">2017-05-14T13:41:10Z</dcterms:created>
  <dcterms:modified xsi:type="dcterms:W3CDTF">2017-06-02T02:02:05Z</dcterms:modified>
</cp:coreProperties>
</file>